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930" r:id="rId1"/>
  </p:sldMasterIdLst>
  <p:notesMasterIdLst>
    <p:notesMasterId r:id="rId42"/>
  </p:notesMasterIdLst>
  <p:sldIdLst>
    <p:sldId id="316" r:id="rId2"/>
    <p:sldId id="303" r:id="rId3"/>
    <p:sldId id="315" r:id="rId4"/>
    <p:sldId id="292" r:id="rId5"/>
    <p:sldId id="313" r:id="rId6"/>
    <p:sldId id="271" r:id="rId7"/>
    <p:sldId id="258" r:id="rId8"/>
    <p:sldId id="320" r:id="rId9"/>
    <p:sldId id="257" r:id="rId10"/>
    <p:sldId id="268" r:id="rId11"/>
    <p:sldId id="269" r:id="rId12"/>
    <p:sldId id="270" r:id="rId13"/>
    <p:sldId id="282" r:id="rId14"/>
    <p:sldId id="283" r:id="rId15"/>
    <p:sldId id="284" r:id="rId16"/>
    <p:sldId id="321" r:id="rId17"/>
    <p:sldId id="322" r:id="rId18"/>
    <p:sldId id="323" r:id="rId19"/>
    <p:sldId id="324" r:id="rId20"/>
    <p:sldId id="325" r:id="rId21"/>
    <p:sldId id="293" r:id="rId22"/>
    <p:sldId id="319" r:id="rId23"/>
    <p:sldId id="328" r:id="rId24"/>
    <p:sldId id="289" r:id="rId25"/>
    <p:sldId id="294" r:id="rId26"/>
    <p:sldId id="295" r:id="rId27"/>
    <p:sldId id="298" r:id="rId28"/>
    <p:sldId id="300" r:id="rId29"/>
    <p:sldId id="309" r:id="rId30"/>
    <p:sldId id="312" r:id="rId31"/>
    <p:sldId id="310" r:id="rId32"/>
    <p:sldId id="311" r:id="rId33"/>
    <p:sldId id="305" r:id="rId34"/>
    <p:sldId id="304" r:id="rId35"/>
    <p:sldId id="307" r:id="rId36"/>
    <p:sldId id="308" r:id="rId37"/>
    <p:sldId id="326" r:id="rId38"/>
    <p:sldId id="317" r:id="rId39"/>
    <p:sldId id="327" r:id="rId40"/>
    <p:sldId id="302" r:id="rId41"/>
  </p:sldIdLst>
  <p:sldSz cx="9144000" cy="6858000" type="screen4x3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47" autoAdjust="0"/>
    <p:restoredTop sz="94660"/>
  </p:normalViewPr>
  <p:slideViewPr>
    <p:cSldViewPr>
      <p:cViewPr>
        <p:scale>
          <a:sx n="60" d="100"/>
          <a:sy n="60" d="100"/>
        </p:scale>
        <p:origin x="1480" y="38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DC18E4-DE72-49D3-89A3-220AC7C0E63F}" type="datetimeFigureOut">
              <a:rPr lang="pt-BR" smtClean="0"/>
              <a:t>21/06/2021</a:t>
            </a:fld>
            <a:endParaRPr lang="pt-B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857250"/>
            <a:ext cx="30861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A03ACA-6DFF-4909-AE92-99078108489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754017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A03ACA-6DFF-4909-AE92-990781084893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885357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A03ACA-6DFF-4909-AE92-990781084893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519091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A03ACA-6DFF-4909-AE92-990781084893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152251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A03ACA-6DFF-4909-AE92-990781084893}" type="slidenum">
              <a:rPr lang="pt-BR" smtClean="0"/>
              <a:t>24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446447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A03ACA-6DFF-4909-AE92-990781084893}" type="slidenum">
              <a:rPr lang="pt-BR" smtClean="0"/>
              <a:t>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21124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347" y="1122363"/>
            <a:ext cx="7773308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347" y="3602038"/>
            <a:ext cx="7773308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650279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55" y="4289373"/>
            <a:ext cx="7775673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355" y="621322"/>
            <a:ext cx="7775673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5108728"/>
            <a:ext cx="7774499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761653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6" y="609601"/>
            <a:ext cx="776532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7" y="4204820"/>
            <a:ext cx="776532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779630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59" y="609600"/>
            <a:ext cx="6977064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290484" y="3610032"/>
            <a:ext cx="6564224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5" y="4204821"/>
            <a:ext cx="776532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pt-BR" smtClean="0"/>
              <a:t>‹#›</a:t>
            </a:fld>
            <a:endParaRPr lang="pt-BR"/>
          </a:p>
        </p:txBody>
      </p:sp>
      <p:sp>
        <p:nvSpPr>
          <p:cNvPr id="10" name="TextBox 9"/>
          <p:cNvSpPr txBox="1"/>
          <p:nvPr/>
        </p:nvSpPr>
        <p:spPr>
          <a:xfrm>
            <a:off x="505245" y="641749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946721" y="3073376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447787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55" y="2126943"/>
            <a:ext cx="7766495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4650556"/>
            <a:ext cx="776532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359669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345" y="609601"/>
            <a:ext cx="776532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346" y="2088320"/>
            <a:ext cx="2474217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346" y="2911624"/>
            <a:ext cx="2474217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33658" y="2088320"/>
            <a:ext cx="2473919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333659" y="2911624"/>
            <a:ext cx="247486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79974" y="2088320"/>
            <a:ext cx="246840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982260" y="2911624"/>
            <a:ext cx="2468408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6/21/2021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753551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346" y="609601"/>
            <a:ext cx="776532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5347" y="3989147"/>
            <a:ext cx="247421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819015" y="2092235"/>
            <a:ext cx="2205038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5347" y="4565409"/>
            <a:ext cx="2474216" cy="122579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32026" y="3989147"/>
            <a:ext cx="2474237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426747" y="2092235"/>
            <a:ext cx="2197894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331011" y="4565408"/>
            <a:ext cx="2475252" cy="122579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80067" y="3989147"/>
            <a:ext cx="246742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6114603" y="2092235"/>
            <a:ext cx="219908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979973" y="4565410"/>
            <a:ext cx="2470694" cy="122579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6/21/2021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8109897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026397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609600"/>
            <a:ext cx="1906993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346" y="609600"/>
            <a:ext cx="5744029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572867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192335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1933" y="657227"/>
            <a:ext cx="7300134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21933" y="3602039"/>
            <a:ext cx="7300134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60401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7" y="609601"/>
            <a:ext cx="7765321" cy="13263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346" y="2088320"/>
            <a:ext cx="3829503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0052" y="2088320"/>
            <a:ext cx="3820616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988485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7" y="609601"/>
            <a:ext cx="7765321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5427" y="2088320"/>
            <a:ext cx="3600326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346" y="2912232"/>
            <a:ext cx="3830406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59230" y="2088320"/>
            <a:ext cx="3591437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912232"/>
            <a:ext cx="3821518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6/21/2021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62109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6/21/2021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630596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6/21/2021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813812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7921" y="609600"/>
            <a:ext cx="2949178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08548" y="609600"/>
            <a:ext cx="4642119" cy="518160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7921" y="2971801"/>
            <a:ext cx="2949178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979405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7921" y="609600"/>
            <a:ext cx="416760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49932" y="758881"/>
            <a:ext cx="2966938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2971800"/>
            <a:ext cx="4171242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6/21/2021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93139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347" y="609601"/>
            <a:ext cx="776532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346" y="2096064"/>
            <a:ext cx="776532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759052" y="5883276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6/21/2021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346" y="5883276"/>
            <a:ext cx="50046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85509" y="5883276"/>
            <a:ext cx="5651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5683025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31" r:id="rId1"/>
    <p:sldLayoutId id="2147483932" r:id="rId2"/>
    <p:sldLayoutId id="2147483933" r:id="rId3"/>
    <p:sldLayoutId id="2147483934" r:id="rId4"/>
    <p:sldLayoutId id="2147483935" r:id="rId5"/>
    <p:sldLayoutId id="2147483936" r:id="rId6"/>
    <p:sldLayoutId id="2147483937" r:id="rId7"/>
    <p:sldLayoutId id="2147483938" r:id="rId8"/>
    <p:sldLayoutId id="2147483939" r:id="rId9"/>
    <p:sldLayoutId id="2147483940" r:id="rId10"/>
    <p:sldLayoutId id="2147483941" r:id="rId11"/>
    <p:sldLayoutId id="2147483942" r:id="rId12"/>
    <p:sldLayoutId id="2147483943" r:id="rId13"/>
    <p:sldLayoutId id="2147483944" r:id="rId14"/>
    <p:sldLayoutId id="2147483945" r:id="rId15"/>
    <p:sldLayoutId id="2147483946" r:id="rId16"/>
    <p:sldLayoutId id="2147483947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://dx.doi.org/10.4172/2167-7956.1000e161" TargetMode="External"/><Relationship Id="rId2" Type="http://schemas.openxmlformats.org/officeDocument/2006/relationships/hyperlink" Target="http://www.oncoguia.org.br/conteudo/estatistica-para-cancer-de-pulmao/6439/196/" TargetMode="Externa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www.inca.gov.br/tipos-de-cancer/cancer-de-pulmao" TargetMode="Externa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685346" y="1295400"/>
            <a:ext cx="7773308" cy="1376363"/>
          </a:xfrm>
        </p:spPr>
        <p:txBody>
          <a:bodyPr>
            <a:normAutofit/>
          </a:bodyPr>
          <a:lstStyle/>
          <a:p>
            <a:r>
              <a:rPr lang="en-US" sz="4400" noProof="1"/>
              <a:t>Trabalho prático mineração de dados</a:t>
            </a:r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2565368" y="3733800"/>
            <a:ext cx="4013264" cy="1219200"/>
          </a:xfrm>
        </p:spPr>
        <p:txBody>
          <a:bodyPr>
            <a:normAutofit fontScale="92500" lnSpcReduction="10000"/>
          </a:bodyPr>
          <a:lstStyle/>
          <a:p>
            <a:pPr algn="l">
              <a:spcBef>
                <a:spcPts val="0"/>
              </a:spcBef>
            </a:pPr>
            <a:r>
              <a:rPr lang="en-US" sz="1800" noProof="1"/>
              <a:t>Aluna: Márcia Lopes</a:t>
            </a:r>
          </a:p>
          <a:p>
            <a:pPr algn="l">
              <a:spcBef>
                <a:spcPts val="0"/>
              </a:spcBef>
            </a:pPr>
            <a:r>
              <a:rPr lang="en-US" sz="1800" noProof="1"/>
              <a:t>Disciplina: Mineração de Dados</a:t>
            </a:r>
          </a:p>
          <a:p>
            <a:pPr algn="l">
              <a:spcBef>
                <a:spcPts val="0"/>
              </a:spcBef>
            </a:pPr>
            <a:r>
              <a:rPr lang="en-US" sz="1800" noProof="1"/>
              <a:t>Professor: Alexandre Plastino</a:t>
            </a:r>
          </a:p>
          <a:p>
            <a:pPr algn="l">
              <a:spcBef>
                <a:spcPts val="0"/>
              </a:spcBef>
            </a:pPr>
            <a:r>
              <a:rPr lang="en-US" sz="1800" noProof="1"/>
              <a:t>Universidade Federal Fluminense</a:t>
            </a:r>
          </a:p>
        </p:txBody>
      </p:sp>
      <p:sp>
        <p:nvSpPr>
          <p:cNvPr id="9" name="Subtitle 6">
            <a:extLst>
              <a:ext uri="{FF2B5EF4-FFF2-40B4-BE49-F238E27FC236}">
                <a16:creationId xmlns:a16="http://schemas.microsoft.com/office/drawing/2014/main" id="{921C9C27-C43B-4997-B64B-555D18FFD8BE}"/>
              </a:ext>
            </a:extLst>
          </p:cNvPr>
          <p:cNvSpPr txBox="1">
            <a:spLocks/>
          </p:cNvSpPr>
          <p:nvPr/>
        </p:nvSpPr>
        <p:spPr>
          <a:xfrm>
            <a:off x="3543300" y="5546467"/>
            <a:ext cx="2057400" cy="6305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1800" noProof="1"/>
              <a:t>Junho/2021</a:t>
            </a:r>
          </a:p>
        </p:txBody>
      </p:sp>
    </p:spTree>
    <p:extLst>
      <p:ext uri="{BB962C8B-B14F-4D97-AF65-F5344CB8AC3E}">
        <p14:creationId xmlns:p14="http://schemas.microsoft.com/office/powerpoint/2010/main" val="742954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E3779A9-7443-463A-9BFA-81A48772D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354" y="346938"/>
            <a:ext cx="7765321" cy="858148"/>
          </a:xfrm>
        </p:spPr>
        <p:txBody>
          <a:bodyPr/>
          <a:lstStyle/>
          <a:p>
            <a:r>
              <a:rPr lang="pt-BR" dirty="0"/>
              <a:t>Árvore de decisão – j48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5938C0D-E177-45E6-A6ED-471F6D5522EA}"/>
              </a:ext>
            </a:extLst>
          </p:cNvPr>
          <p:cNvSpPr txBox="1"/>
          <p:nvPr/>
        </p:nvSpPr>
        <p:spPr>
          <a:xfrm>
            <a:off x="3505200" y="1300011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Leave One-Out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60ACA8-2FFC-4328-A7A0-11DB9A7B9E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334" t="27778" r="22859" b="17407"/>
          <a:stretch/>
        </p:blipFill>
        <p:spPr>
          <a:xfrm>
            <a:off x="893846" y="2133600"/>
            <a:ext cx="7411954" cy="3886200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17851531"/>
      </p:ext>
    </p:extLst>
  </p:cSld>
  <p:clrMapOvr>
    <a:masterClrMapping/>
  </p:clrMapOvr>
  <p:transition>
    <p:dissolv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E3779A9-7443-463A-9BFA-81A48772D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354" y="346938"/>
            <a:ext cx="7765321" cy="858148"/>
          </a:xfrm>
        </p:spPr>
        <p:txBody>
          <a:bodyPr/>
          <a:lstStyle/>
          <a:p>
            <a:r>
              <a:rPr lang="pt-BR" dirty="0"/>
              <a:t>Random forest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4BB299-F77F-408F-8511-45FF436DD9A7}"/>
              </a:ext>
            </a:extLst>
          </p:cNvPr>
          <p:cNvSpPr txBox="1"/>
          <p:nvPr/>
        </p:nvSpPr>
        <p:spPr>
          <a:xfrm>
            <a:off x="3657600" y="1300011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100 árvores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01F00C-BEC8-460F-9398-719BA21880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666" t="23920" r="19167" b="20370"/>
          <a:stretch/>
        </p:blipFill>
        <p:spPr>
          <a:xfrm>
            <a:off x="1055116" y="2133600"/>
            <a:ext cx="7384092" cy="3910902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94260553"/>
      </p:ext>
    </p:extLst>
  </p:cSld>
  <p:clrMapOvr>
    <a:masterClrMapping/>
  </p:clrMapOvr>
  <p:transition>
    <p:dissolv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E3779A9-7443-463A-9BFA-81A48772D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354" y="346938"/>
            <a:ext cx="7765321" cy="858148"/>
          </a:xfrm>
        </p:spPr>
        <p:txBody>
          <a:bodyPr/>
          <a:lstStyle/>
          <a:p>
            <a:r>
              <a:rPr lang="pt-BR" dirty="0"/>
              <a:t>Random forest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7E51457-3C22-429B-A945-6A5B88003C54}"/>
              </a:ext>
            </a:extLst>
          </p:cNvPr>
          <p:cNvSpPr txBox="1"/>
          <p:nvPr/>
        </p:nvSpPr>
        <p:spPr>
          <a:xfrm>
            <a:off x="3505200" y="1300011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50 Árvores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4DA58E-A345-496D-8D65-A46E2FB09C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667" t="23334" r="20000" b="18888"/>
          <a:stretch/>
        </p:blipFill>
        <p:spPr>
          <a:xfrm>
            <a:off x="810846" y="2133600"/>
            <a:ext cx="7522308" cy="4191000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88839919"/>
      </p:ext>
    </p:extLst>
  </p:cSld>
  <p:clrMapOvr>
    <a:masterClrMapping/>
  </p:clrMapOvr>
  <p:transition>
    <p:dissolv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E3779A9-7443-463A-9BFA-81A48772D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339" y="252762"/>
            <a:ext cx="7765321" cy="858148"/>
          </a:xfrm>
        </p:spPr>
        <p:txBody>
          <a:bodyPr/>
          <a:lstStyle/>
          <a:p>
            <a:r>
              <a:rPr lang="pt-BR" dirty="0"/>
              <a:t>Naive bayes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97B5AB-86B5-4E51-8BF4-BDE1D057F7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333" t="27778" r="21667" b="17407"/>
          <a:stretch/>
        </p:blipFill>
        <p:spPr>
          <a:xfrm>
            <a:off x="744044" y="2153548"/>
            <a:ext cx="7710616" cy="3962400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D26B2C3-3684-43D7-88F7-066DD715C5C4}"/>
              </a:ext>
            </a:extLst>
          </p:cNvPr>
          <p:cNvSpPr txBox="1"/>
          <p:nvPr/>
        </p:nvSpPr>
        <p:spPr>
          <a:xfrm>
            <a:off x="3086099" y="1262897"/>
            <a:ext cx="2971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10-Fold Cross Validation</a:t>
            </a:r>
          </a:p>
        </p:txBody>
      </p:sp>
    </p:spTree>
    <p:extLst>
      <p:ext uri="{BB962C8B-B14F-4D97-AF65-F5344CB8AC3E}">
        <p14:creationId xmlns:p14="http://schemas.microsoft.com/office/powerpoint/2010/main" val="2951741142"/>
      </p:ext>
    </p:extLst>
  </p:cSld>
  <p:clrMapOvr>
    <a:masterClrMapping/>
  </p:clrMapOvr>
  <p:transition>
    <p:dissolv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E3779A9-7443-463A-9BFA-81A48772D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354" y="346938"/>
            <a:ext cx="7765321" cy="858148"/>
          </a:xfrm>
        </p:spPr>
        <p:txBody>
          <a:bodyPr/>
          <a:lstStyle/>
          <a:p>
            <a:r>
              <a:rPr lang="pt-BR" dirty="0"/>
              <a:t>Naive bayes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A9BFCF-3B47-40C9-AD74-4744117DFE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333" t="27778" r="20833" b="14393"/>
          <a:stretch/>
        </p:blipFill>
        <p:spPr>
          <a:xfrm>
            <a:off x="829367" y="2057400"/>
            <a:ext cx="7552633" cy="4038600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EE96049-B12F-4C26-9544-0675134C96B7}"/>
              </a:ext>
            </a:extLst>
          </p:cNvPr>
          <p:cNvSpPr txBox="1"/>
          <p:nvPr/>
        </p:nvSpPr>
        <p:spPr>
          <a:xfrm>
            <a:off x="3505200" y="1300011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Leave One-Out</a:t>
            </a:r>
          </a:p>
        </p:txBody>
      </p:sp>
    </p:spTree>
    <p:extLst>
      <p:ext uri="{BB962C8B-B14F-4D97-AF65-F5344CB8AC3E}">
        <p14:creationId xmlns:p14="http://schemas.microsoft.com/office/powerpoint/2010/main" val="3886672111"/>
      </p:ext>
    </p:extLst>
  </p:cSld>
  <p:clrMapOvr>
    <a:masterClrMapping/>
  </p:clrMapOvr>
  <p:transition>
    <p:dissolv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E3779A9-7443-463A-9BFA-81A48772D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354" y="346938"/>
            <a:ext cx="7765321" cy="858148"/>
          </a:xfrm>
        </p:spPr>
        <p:txBody>
          <a:bodyPr/>
          <a:lstStyle/>
          <a:p>
            <a:r>
              <a:rPr lang="pt-BR" dirty="0"/>
              <a:t>IBK - KNN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9A6102-CBDA-4032-9906-87F5F733043C}"/>
              </a:ext>
            </a:extLst>
          </p:cNvPr>
          <p:cNvSpPr txBox="1"/>
          <p:nvPr/>
        </p:nvSpPr>
        <p:spPr>
          <a:xfrm>
            <a:off x="2895600" y="1371600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b="1" dirty="0">
                <a:effectLst/>
                <a:latin typeface="Times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10-Fold Cross Validation e k=1</a:t>
            </a:r>
            <a:endParaRPr lang="pt-BR" dirty="0"/>
          </a:p>
        </p:txBody>
      </p:sp>
      <p:pic>
        <p:nvPicPr>
          <p:cNvPr id="4098" name="Picture 1">
            <a:extLst>
              <a:ext uri="{FF2B5EF4-FFF2-40B4-BE49-F238E27FC236}">
                <a16:creationId xmlns:a16="http://schemas.microsoft.com/office/drawing/2014/main" id="{39B44178-CEAE-4C06-A07C-9D95B369D9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98" t="28452" r="21648" b="17377"/>
          <a:stretch>
            <a:fillRect/>
          </a:stretch>
        </p:blipFill>
        <p:spPr bwMode="auto">
          <a:xfrm>
            <a:off x="838200" y="2209800"/>
            <a:ext cx="7670266" cy="3886200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3704298"/>
      </p:ext>
    </p:extLst>
  </p:cSld>
  <p:clrMapOvr>
    <a:masterClrMapping/>
  </p:clrMapOvr>
  <p:transition>
    <p:dissolv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E3779A9-7443-463A-9BFA-81A48772D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354" y="346938"/>
            <a:ext cx="7765321" cy="858148"/>
          </a:xfrm>
        </p:spPr>
        <p:txBody>
          <a:bodyPr/>
          <a:lstStyle/>
          <a:p>
            <a:r>
              <a:rPr lang="pt-BR" dirty="0"/>
              <a:t>IBK - KNN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9A6102-CBDA-4032-9906-87F5F733043C}"/>
              </a:ext>
            </a:extLst>
          </p:cNvPr>
          <p:cNvSpPr txBox="1"/>
          <p:nvPr/>
        </p:nvSpPr>
        <p:spPr>
          <a:xfrm>
            <a:off x="3314700" y="1300011"/>
            <a:ext cx="2514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b="1" dirty="0">
                <a:effectLst/>
                <a:latin typeface="Times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Leave One-Out e k=1</a:t>
            </a:r>
            <a:endParaRPr lang="pt-BR" dirty="0"/>
          </a:p>
        </p:txBody>
      </p:sp>
      <p:pic>
        <p:nvPicPr>
          <p:cNvPr id="5122" name="Picture 1">
            <a:extLst>
              <a:ext uri="{FF2B5EF4-FFF2-40B4-BE49-F238E27FC236}">
                <a16:creationId xmlns:a16="http://schemas.microsoft.com/office/drawing/2014/main" id="{821FDE0D-E305-427F-85F7-9168C9A230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77" t="29100" r="20284" b="18250"/>
          <a:stretch>
            <a:fillRect/>
          </a:stretch>
        </p:blipFill>
        <p:spPr bwMode="auto">
          <a:xfrm>
            <a:off x="845278" y="2209800"/>
            <a:ext cx="7765321" cy="3750956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3793739"/>
      </p:ext>
    </p:extLst>
  </p:cSld>
  <p:clrMapOvr>
    <a:masterClrMapping/>
  </p:clrMapOvr>
  <p:transition>
    <p:dissolv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E3779A9-7443-463A-9BFA-81A48772D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354" y="346938"/>
            <a:ext cx="7765321" cy="858148"/>
          </a:xfrm>
        </p:spPr>
        <p:txBody>
          <a:bodyPr/>
          <a:lstStyle/>
          <a:p>
            <a:r>
              <a:rPr lang="pt-BR" dirty="0"/>
              <a:t>IBK - KNN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9A6102-CBDA-4032-9906-87F5F733043C}"/>
              </a:ext>
            </a:extLst>
          </p:cNvPr>
          <p:cNvSpPr txBox="1"/>
          <p:nvPr/>
        </p:nvSpPr>
        <p:spPr>
          <a:xfrm>
            <a:off x="2980055" y="1371600"/>
            <a:ext cx="3200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b="1" dirty="0">
                <a:effectLst/>
                <a:latin typeface="Times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10-Fold Cross validation e k=2</a:t>
            </a:r>
            <a:endParaRPr lang="pt-BR" dirty="0"/>
          </a:p>
        </p:txBody>
      </p:sp>
      <p:pic>
        <p:nvPicPr>
          <p:cNvPr id="6146" name="Picture 1">
            <a:extLst>
              <a:ext uri="{FF2B5EF4-FFF2-40B4-BE49-F238E27FC236}">
                <a16:creationId xmlns:a16="http://schemas.microsoft.com/office/drawing/2014/main" id="{4A23EF2B-5E72-4587-82F0-CF37D1E45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77" t="28661" r="23529" b="20233"/>
          <a:stretch>
            <a:fillRect/>
          </a:stretch>
        </p:blipFill>
        <p:spPr bwMode="auto">
          <a:xfrm>
            <a:off x="697595" y="2163481"/>
            <a:ext cx="7765320" cy="3856319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9479979"/>
      </p:ext>
    </p:extLst>
  </p:cSld>
  <p:clrMapOvr>
    <a:masterClrMapping/>
  </p:clrMapOvr>
  <p:transition>
    <p:dissolv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E3779A9-7443-463A-9BFA-81A48772D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354" y="346938"/>
            <a:ext cx="7765321" cy="858148"/>
          </a:xfrm>
        </p:spPr>
        <p:txBody>
          <a:bodyPr/>
          <a:lstStyle/>
          <a:p>
            <a:r>
              <a:rPr lang="pt-BR" dirty="0"/>
              <a:t>IBK - KNN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9A6102-CBDA-4032-9906-87F5F733043C}"/>
              </a:ext>
            </a:extLst>
          </p:cNvPr>
          <p:cNvSpPr txBox="1"/>
          <p:nvPr/>
        </p:nvSpPr>
        <p:spPr>
          <a:xfrm>
            <a:off x="3383914" y="1338111"/>
            <a:ext cx="2362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b="1" dirty="0">
                <a:effectLst/>
                <a:latin typeface="Times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Leave one-Out e k=2</a:t>
            </a:r>
            <a:endParaRPr lang="pt-BR" dirty="0"/>
          </a:p>
        </p:txBody>
      </p:sp>
      <p:pic>
        <p:nvPicPr>
          <p:cNvPr id="7170" name="Picture 1">
            <a:extLst>
              <a:ext uri="{FF2B5EF4-FFF2-40B4-BE49-F238E27FC236}">
                <a16:creationId xmlns:a16="http://schemas.microsoft.com/office/drawing/2014/main" id="{E2393A41-547A-4ADB-AAE6-E3B22FF30B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2" t="28870" r="20941" b="20293"/>
          <a:stretch>
            <a:fillRect/>
          </a:stretch>
        </p:blipFill>
        <p:spPr bwMode="auto">
          <a:xfrm>
            <a:off x="838200" y="2053867"/>
            <a:ext cx="7719256" cy="3661133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366267"/>
      </p:ext>
    </p:extLst>
  </p:cSld>
  <p:clrMapOvr>
    <a:masterClrMapping/>
  </p:clrMapOvr>
  <p:transition>
    <p:dissolv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E3779A9-7443-463A-9BFA-81A48772D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354" y="346938"/>
            <a:ext cx="7765321" cy="858148"/>
          </a:xfrm>
        </p:spPr>
        <p:txBody>
          <a:bodyPr/>
          <a:lstStyle/>
          <a:p>
            <a:r>
              <a:rPr lang="pt-BR" dirty="0"/>
              <a:t>IBK - KNN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9A6102-CBDA-4032-9906-87F5F733043C}"/>
              </a:ext>
            </a:extLst>
          </p:cNvPr>
          <p:cNvSpPr txBox="1"/>
          <p:nvPr/>
        </p:nvSpPr>
        <p:spPr>
          <a:xfrm>
            <a:off x="2895600" y="1371600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b="1" dirty="0">
                <a:effectLst/>
                <a:latin typeface="Times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10-Fold Cross Validation e k=3</a:t>
            </a:r>
            <a:endParaRPr lang="pt-BR" dirty="0"/>
          </a:p>
        </p:txBody>
      </p:sp>
      <p:pic>
        <p:nvPicPr>
          <p:cNvPr id="8194" name="Picture 1">
            <a:extLst>
              <a:ext uri="{FF2B5EF4-FFF2-40B4-BE49-F238E27FC236}">
                <a16:creationId xmlns:a16="http://schemas.microsoft.com/office/drawing/2014/main" id="{7E5ED6A9-70F2-4D2C-B7AE-74585F96E7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13" t="28055" r="20824" b="17619"/>
          <a:stretch>
            <a:fillRect/>
          </a:stretch>
        </p:blipFill>
        <p:spPr bwMode="auto">
          <a:xfrm>
            <a:off x="620125" y="2051936"/>
            <a:ext cx="8066675" cy="4044064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5888869"/>
      </p:ext>
    </p:extLst>
  </p:cSld>
  <p:clrMapOvr>
    <a:masterClrMapping/>
  </p:clrMapOvr>
  <p:transition>
    <p:dissolv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FC7342-7C6A-437A-AB7D-1193DE127D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57200" y="261694"/>
            <a:ext cx="9819636" cy="1326321"/>
          </a:xfrm>
        </p:spPr>
        <p:txBody>
          <a:bodyPr/>
          <a:lstStyle/>
          <a:p>
            <a:r>
              <a:rPr lang="pt-BR" dirty="0"/>
              <a:t>Resumo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CAF816DD-B21D-4254-BCFD-96AFC9F8665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72868078"/>
              </p:ext>
            </p:extLst>
          </p:nvPr>
        </p:nvGraphicFramePr>
        <p:xfrm>
          <a:off x="711082" y="1557535"/>
          <a:ext cx="7764465" cy="234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88155">
                  <a:extLst>
                    <a:ext uri="{9D8B030D-6E8A-4147-A177-3AD203B41FA5}">
                      <a16:colId xmlns:a16="http://schemas.microsoft.com/office/drawing/2014/main" val="3494355157"/>
                    </a:ext>
                  </a:extLst>
                </a:gridCol>
                <a:gridCol w="2862803">
                  <a:extLst>
                    <a:ext uri="{9D8B030D-6E8A-4147-A177-3AD203B41FA5}">
                      <a16:colId xmlns:a16="http://schemas.microsoft.com/office/drawing/2014/main" val="3380303446"/>
                    </a:ext>
                  </a:extLst>
                </a:gridCol>
                <a:gridCol w="2313507">
                  <a:extLst>
                    <a:ext uri="{9D8B030D-6E8A-4147-A177-3AD203B41FA5}">
                      <a16:colId xmlns:a16="http://schemas.microsoft.com/office/drawing/2014/main" val="2139315921"/>
                    </a:ext>
                  </a:extLst>
                </a:gridCol>
              </a:tblGrid>
              <a:tr h="468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/>
                        <a:t>Base de Dados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/>
                        <a:t>Classificação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Ferramenta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8277255"/>
                  </a:ext>
                </a:extLst>
              </a:tr>
              <a:tr h="468000">
                <a:tc rowSpan="4">
                  <a:txBody>
                    <a:bodyPr/>
                    <a:lstStyle/>
                    <a:p>
                      <a:r>
                        <a:rPr lang="pt-BR" dirty="0"/>
                        <a:t>Cirurgia Torácica</a:t>
                      </a:r>
                    </a:p>
                  </a:txBody>
                  <a:tcPr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Árvore de Decisão</a:t>
                      </a:r>
                    </a:p>
                  </a:txBody>
                  <a:tcPr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 rowSpan="4">
                  <a:txBody>
                    <a:bodyPr/>
                    <a:lstStyle/>
                    <a:p>
                      <a:r>
                        <a:rPr lang="pt-BR" dirty="0"/>
                        <a:t>WEKA</a:t>
                      </a:r>
                    </a:p>
                  </a:txBody>
                  <a:tcPr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5835411"/>
                  </a:ext>
                </a:extLst>
              </a:tr>
              <a:tr h="468000">
                <a:tc v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Random Forest</a:t>
                      </a:r>
                    </a:p>
                  </a:txBody>
                  <a:tcPr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9860626"/>
                  </a:ext>
                </a:extLst>
              </a:tr>
              <a:tr h="468000">
                <a:tc v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Naive Bayes</a:t>
                      </a:r>
                    </a:p>
                  </a:txBody>
                  <a:tcPr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1470046"/>
                  </a:ext>
                </a:extLst>
              </a:tr>
              <a:tr h="468000">
                <a:tc vMerge="1">
                  <a:txBody>
                    <a:bodyPr/>
                    <a:lstStyle/>
                    <a:p>
                      <a:endParaRPr lang="pt-B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KNN</a:t>
                      </a:r>
                    </a:p>
                  </a:txBody>
                  <a:tcPr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pt-BR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43716852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BC18E157-B53E-4FBC-8D7F-CAB935C7F1F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8566178"/>
              </p:ext>
            </p:extLst>
          </p:nvPr>
        </p:nvGraphicFramePr>
        <p:xfrm>
          <a:off x="721242" y="3886200"/>
          <a:ext cx="7764465" cy="93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88155">
                  <a:extLst>
                    <a:ext uri="{9D8B030D-6E8A-4147-A177-3AD203B41FA5}">
                      <a16:colId xmlns:a16="http://schemas.microsoft.com/office/drawing/2014/main" val="3494355157"/>
                    </a:ext>
                  </a:extLst>
                </a:gridCol>
                <a:gridCol w="2862803">
                  <a:extLst>
                    <a:ext uri="{9D8B030D-6E8A-4147-A177-3AD203B41FA5}">
                      <a16:colId xmlns:a16="http://schemas.microsoft.com/office/drawing/2014/main" val="3380303446"/>
                    </a:ext>
                  </a:extLst>
                </a:gridCol>
                <a:gridCol w="2313507">
                  <a:extLst>
                    <a:ext uri="{9D8B030D-6E8A-4147-A177-3AD203B41FA5}">
                      <a16:colId xmlns:a16="http://schemas.microsoft.com/office/drawing/2014/main" val="2139315921"/>
                    </a:ext>
                  </a:extLst>
                </a:gridCol>
              </a:tblGrid>
              <a:tr h="468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/>
                        <a:t>Base de Dados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Regras de Associação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Ferramenta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8277255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r>
                        <a:rPr lang="pt-BR" dirty="0"/>
                        <a:t>Cirurgia Torácica</a:t>
                      </a: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À Priori</a:t>
                      </a:r>
                    </a:p>
                  </a:txBody>
                  <a:tcPr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/>
                        <a:t>WEKA</a:t>
                      </a:r>
                    </a:p>
                  </a:txBody>
                  <a:tcPr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9860626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470AA1F-83AB-45BD-9BC5-EBD6B12E9A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7243026"/>
              </p:ext>
            </p:extLst>
          </p:nvPr>
        </p:nvGraphicFramePr>
        <p:xfrm>
          <a:off x="721242" y="4800600"/>
          <a:ext cx="7752906" cy="140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84302">
                  <a:extLst>
                    <a:ext uri="{9D8B030D-6E8A-4147-A177-3AD203B41FA5}">
                      <a16:colId xmlns:a16="http://schemas.microsoft.com/office/drawing/2014/main" val="2477511343"/>
                    </a:ext>
                  </a:extLst>
                </a:gridCol>
                <a:gridCol w="2858542">
                  <a:extLst>
                    <a:ext uri="{9D8B030D-6E8A-4147-A177-3AD203B41FA5}">
                      <a16:colId xmlns:a16="http://schemas.microsoft.com/office/drawing/2014/main" val="453788144"/>
                    </a:ext>
                  </a:extLst>
                </a:gridCol>
                <a:gridCol w="2310062">
                  <a:extLst>
                    <a:ext uri="{9D8B030D-6E8A-4147-A177-3AD203B41FA5}">
                      <a16:colId xmlns:a16="http://schemas.microsoft.com/office/drawing/2014/main" val="1139745857"/>
                    </a:ext>
                  </a:extLst>
                </a:gridCol>
              </a:tblGrid>
              <a:tr h="468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/>
                        <a:t>Base de Dados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/>
                        <a:t>Clusterização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Ferramenta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9100666"/>
                  </a:ext>
                </a:extLst>
              </a:tr>
              <a:tr h="468000">
                <a:tc rowSpan="2">
                  <a:txBody>
                    <a:bodyPr/>
                    <a:lstStyle/>
                    <a:p>
                      <a:r>
                        <a:rPr lang="pt-BR" dirty="0"/>
                        <a:t>Avaliação de Viagens</a:t>
                      </a:r>
                    </a:p>
                  </a:txBody>
                  <a:tcPr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K Means</a:t>
                      </a:r>
                    </a:p>
                  </a:txBody>
                  <a:tcPr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R STUDIO e WEKA</a:t>
                      </a:r>
                    </a:p>
                  </a:txBody>
                  <a:tcPr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1288692"/>
                  </a:ext>
                </a:extLst>
              </a:tr>
              <a:tr h="468000">
                <a:tc v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DBSCAN</a:t>
                      </a:r>
                    </a:p>
                  </a:txBody>
                  <a:tcPr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R STUDIO </a:t>
                      </a:r>
                    </a:p>
                  </a:txBody>
                  <a:tcPr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71783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041597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E3779A9-7443-463A-9BFA-81A48772D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354" y="346938"/>
            <a:ext cx="7765321" cy="858148"/>
          </a:xfrm>
        </p:spPr>
        <p:txBody>
          <a:bodyPr/>
          <a:lstStyle/>
          <a:p>
            <a:r>
              <a:rPr lang="pt-BR" dirty="0"/>
              <a:t>IBK - KNN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9A6102-CBDA-4032-9906-87F5F733043C}"/>
              </a:ext>
            </a:extLst>
          </p:cNvPr>
          <p:cNvSpPr txBox="1"/>
          <p:nvPr/>
        </p:nvSpPr>
        <p:spPr>
          <a:xfrm>
            <a:off x="3498865" y="1353740"/>
            <a:ext cx="228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>
                <a:latin typeface="Times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pt-BR" sz="1800" b="1" dirty="0">
                <a:effectLst/>
                <a:latin typeface="Times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eave One-Out e k=3</a:t>
            </a:r>
            <a:endParaRPr lang="pt-BR" dirty="0"/>
          </a:p>
        </p:txBody>
      </p:sp>
      <p:pic>
        <p:nvPicPr>
          <p:cNvPr id="9218" name="Picture 1">
            <a:extLst>
              <a:ext uri="{FF2B5EF4-FFF2-40B4-BE49-F238E27FC236}">
                <a16:creationId xmlns:a16="http://schemas.microsoft.com/office/drawing/2014/main" id="{5691DE21-2245-4891-BB6A-EB5D40C85F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13" t="28055" r="20824" b="20357"/>
          <a:stretch>
            <a:fillRect/>
          </a:stretch>
        </p:blipFill>
        <p:spPr bwMode="auto">
          <a:xfrm>
            <a:off x="673131" y="2241058"/>
            <a:ext cx="7937469" cy="3778742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0189430"/>
      </p:ext>
    </p:extLst>
  </p:cSld>
  <p:clrMapOvr>
    <a:masterClrMapping/>
  </p:clrMapOvr>
  <p:transition>
    <p:dissolv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8855DC-433C-4075-A19D-7C7D948FBA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76200"/>
            <a:ext cx="8534400" cy="1326321"/>
          </a:xfrm>
        </p:spPr>
        <p:txBody>
          <a:bodyPr/>
          <a:lstStyle/>
          <a:p>
            <a:r>
              <a:rPr lang="pt-BR" dirty="0"/>
              <a:t>Avaliação de Classificadores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9FBDA7F-12B9-4630-B842-8CDACAA894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6668687"/>
              </p:ext>
            </p:extLst>
          </p:nvPr>
        </p:nvGraphicFramePr>
        <p:xfrm>
          <a:off x="406800" y="1236798"/>
          <a:ext cx="8280000" cy="539260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348000">
                  <a:extLst>
                    <a:ext uri="{9D8B030D-6E8A-4147-A177-3AD203B41FA5}">
                      <a16:colId xmlns:a16="http://schemas.microsoft.com/office/drawing/2014/main" val="1040918114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3066829019"/>
                    </a:ext>
                  </a:extLst>
                </a:gridCol>
                <a:gridCol w="1008000">
                  <a:extLst>
                    <a:ext uri="{9D8B030D-6E8A-4147-A177-3AD203B41FA5}">
                      <a16:colId xmlns:a16="http://schemas.microsoft.com/office/drawing/2014/main" val="4185704544"/>
                    </a:ext>
                  </a:extLst>
                </a:gridCol>
                <a:gridCol w="1008000">
                  <a:extLst>
                    <a:ext uri="{9D8B030D-6E8A-4147-A177-3AD203B41FA5}">
                      <a16:colId xmlns:a16="http://schemas.microsoft.com/office/drawing/2014/main" val="1503580404"/>
                    </a:ext>
                  </a:extLst>
                </a:gridCol>
                <a:gridCol w="1008000">
                  <a:extLst>
                    <a:ext uri="{9D8B030D-6E8A-4147-A177-3AD203B41FA5}">
                      <a16:colId xmlns:a16="http://schemas.microsoft.com/office/drawing/2014/main" val="867618785"/>
                    </a:ext>
                  </a:extLst>
                </a:gridCol>
                <a:gridCol w="1008000">
                  <a:extLst>
                    <a:ext uri="{9D8B030D-6E8A-4147-A177-3AD203B41FA5}">
                      <a16:colId xmlns:a16="http://schemas.microsoft.com/office/drawing/2014/main" val="542093874"/>
                    </a:ext>
                  </a:extLst>
                </a:gridCol>
              </a:tblGrid>
              <a:tr h="336212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tabLst>
                          <a:tab pos="457200" algn="l"/>
                        </a:tabLst>
                      </a:pPr>
                      <a:r>
                        <a:rPr lang="pt-BR" sz="1300" dirty="0">
                          <a:effectLst/>
                        </a:rPr>
                        <a:t>Algoritmo</a:t>
                      </a:r>
                      <a:endParaRPr lang="pt-BR" sz="1300" dirty="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146" marR="47146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tabLst>
                          <a:tab pos="457200" algn="l"/>
                        </a:tabLst>
                      </a:pPr>
                      <a:r>
                        <a:rPr lang="en-US" sz="1300" noProof="1">
                          <a:effectLst/>
                        </a:rPr>
                        <a:t>Acurácia</a:t>
                      </a:r>
                      <a:endParaRPr lang="en-US" sz="1300" noProof="1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146" marR="47146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tabLst>
                          <a:tab pos="457200" algn="l"/>
                        </a:tabLst>
                      </a:pPr>
                      <a:r>
                        <a:rPr lang="en-US" sz="1300" noProof="1">
                          <a:effectLst/>
                        </a:rPr>
                        <a:t>Classe</a:t>
                      </a:r>
                      <a:endParaRPr lang="en-US" sz="1300" noProof="1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146" marR="47146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tabLst>
                          <a:tab pos="457200" algn="l"/>
                        </a:tabLst>
                      </a:pPr>
                      <a:r>
                        <a:rPr lang="en-US" sz="1300" noProof="1">
                          <a:effectLst/>
                        </a:rPr>
                        <a:t>Precisão</a:t>
                      </a:r>
                      <a:endParaRPr lang="en-US" sz="1300" noProof="1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146" marR="47146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tabLst>
                          <a:tab pos="457200" algn="l"/>
                        </a:tabLst>
                      </a:pPr>
                      <a:r>
                        <a:rPr lang="en-US" sz="1300" noProof="1">
                          <a:effectLst/>
                        </a:rPr>
                        <a:t>Recall</a:t>
                      </a:r>
                      <a:endParaRPr lang="en-US" sz="1300" noProof="1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146" marR="47146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tabLst>
                          <a:tab pos="457200" algn="l"/>
                        </a:tabLst>
                      </a:pPr>
                      <a:r>
                        <a:rPr lang="en-US" sz="1300" noProof="1">
                          <a:effectLst/>
                        </a:rPr>
                        <a:t>F-Measure</a:t>
                      </a:r>
                      <a:endParaRPr lang="en-US" sz="1300" noProof="1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146" marR="47146" marT="0" marB="0" anchor="ctr"/>
                </a:tc>
                <a:extLst>
                  <a:ext uri="{0D108BD9-81ED-4DB2-BD59-A6C34878D82A}">
                    <a16:rowId xmlns:a16="http://schemas.microsoft.com/office/drawing/2014/main" val="2697459658"/>
                  </a:ext>
                </a:extLst>
              </a:tr>
              <a:tr h="180948">
                <a:tc rowSpan="2">
                  <a:txBody>
                    <a:bodyPr/>
                    <a:lstStyle/>
                    <a:p>
                      <a:pPr algn="l">
                        <a:spcBef>
                          <a:spcPts val="600"/>
                        </a:spcBef>
                        <a:tabLst>
                          <a:tab pos="457200" algn="l"/>
                        </a:tabLst>
                      </a:pPr>
                      <a:r>
                        <a:rPr lang="pt-BR" sz="1300" dirty="0">
                          <a:effectLst/>
                        </a:rPr>
                        <a:t>J-48 – Árvore de Decisão 10-Fold</a:t>
                      </a:r>
                      <a:endParaRPr lang="pt-BR" sz="1300" dirty="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146" marR="47146" marT="0" marB="0" anchor="ctr"/>
                </a:tc>
                <a:tc rowSpan="2"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tabLst>
                          <a:tab pos="457200" algn="l"/>
                        </a:tabLst>
                      </a:pPr>
                      <a:r>
                        <a:rPr lang="pt-BR" sz="1300" kern="1200">
                          <a:effectLst/>
                        </a:rPr>
                        <a:t>84,47%</a:t>
                      </a:r>
                      <a:endParaRPr lang="pt-BR" sz="13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146" marR="47146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tabLst>
                          <a:tab pos="457200" algn="l"/>
                        </a:tabLst>
                      </a:pPr>
                      <a:r>
                        <a:rPr lang="pt-BR" sz="1300">
                          <a:effectLst/>
                        </a:rPr>
                        <a:t>T</a:t>
                      </a:r>
                      <a:endParaRPr lang="pt-BR" sz="13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146" marR="47146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tabLst>
                          <a:tab pos="457200" algn="l"/>
                        </a:tabLst>
                      </a:pPr>
                      <a:r>
                        <a:rPr lang="pt-BR" sz="1300">
                          <a:effectLst/>
                        </a:rPr>
                        <a:t>20%</a:t>
                      </a:r>
                      <a:endParaRPr lang="pt-BR" sz="13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146" marR="47146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tabLst>
                          <a:tab pos="457200" algn="l"/>
                        </a:tabLst>
                      </a:pPr>
                      <a:r>
                        <a:rPr lang="pt-BR" sz="1300">
                          <a:effectLst/>
                        </a:rPr>
                        <a:t>1,5</a:t>
                      </a:r>
                      <a:endParaRPr lang="pt-BR" sz="13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146" marR="47146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tabLst>
                          <a:tab pos="457200" algn="l"/>
                        </a:tabLst>
                      </a:pPr>
                      <a:r>
                        <a:rPr lang="pt-BR" sz="1300" dirty="0">
                          <a:effectLst/>
                        </a:rPr>
                        <a:t>2,7</a:t>
                      </a:r>
                      <a:endParaRPr lang="pt-BR" sz="1300" dirty="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146" marR="47146" marT="0" marB="0" anchor="ctr"/>
                </a:tc>
                <a:extLst>
                  <a:ext uri="{0D108BD9-81ED-4DB2-BD59-A6C34878D82A}">
                    <a16:rowId xmlns:a16="http://schemas.microsoft.com/office/drawing/2014/main" val="2543901151"/>
                  </a:ext>
                </a:extLst>
              </a:tr>
              <a:tr h="180948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tabLst>
                          <a:tab pos="457200" algn="l"/>
                        </a:tabLst>
                      </a:pPr>
                      <a:r>
                        <a:rPr lang="pt-BR" sz="1300">
                          <a:effectLst/>
                        </a:rPr>
                        <a:t>F</a:t>
                      </a:r>
                      <a:endParaRPr lang="pt-BR" sz="13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146" marR="47146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tabLst>
                          <a:tab pos="457200" algn="l"/>
                        </a:tabLst>
                      </a:pPr>
                      <a:r>
                        <a:rPr lang="pt-BR" sz="1300">
                          <a:effectLst/>
                        </a:rPr>
                        <a:t>85,2%</a:t>
                      </a:r>
                      <a:endParaRPr lang="pt-BR" sz="13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146" marR="47146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tabLst>
                          <a:tab pos="457200" algn="l"/>
                        </a:tabLst>
                      </a:pPr>
                      <a:r>
                        <a:rPr lang="pt-BR" sz="1300">
                          <a:effectLst/>
                        </a:rPr>
                        <a:t>99%</a:t>
                      </a:r>
                      <a:endParaRPr lang="pt-BR" sz="13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146" marR="47146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tabLst>
                          <a:tab pos="457200" algn="l"/>
                        </a:tabLst>
                      </a:pPr>
                      <a:r>
                        <a:rPr lang="pt-BR" sz="1300">
                          <a:effectLst/>
                        </a:rPr>
                        <a:t>91,6%</a:t>
                      </a:r>
                      <a:endParaRPr lang="pt-BR" sz="13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146" marR="47146" marT="0" marB="0" anchor="ctr"/>
                </a:tc>
                <a:extLst>
                  <a:ext uri="{0D108BD9-81ED-4DB2-BD59-A6C34878D82A}">
                    <a16:rowId xmlns:a16="http://schemas.microsoft.com/office/drawing/2014/main" val="694344797"/>
                  </a:ext>
                </a:extLst>
              </a:tr>
              <a:tr h="180948">
                <a:tc rowSpan="2">
                  <a:txBody>
                    <a:bodyPr/>
                    <a:lstStyle/>
                    <a:p>
                      <a:pPr algn="l">
                        <a:spcBef>
                          <a:spcPts val="600"/>
                        </a:spcBef>
                        <a:tabLst>
                          <a:tab pos="457200" algn="l"/>
                        </a:tabLst>
                      </a:pPr>
                      <a:r>
                        <a:rPr lang="en-US" sz="1300" dirty="0">
                          <a:effectLst/>
                        </a:rPr>
                        <a:t>J-48 - </a:t>
                      </a:r>
                      <a:r>
                        <a:rPr lang="pt-BR" sz="1300" dirty="0">
                          <a:effectLst/>
                        </a:rPr>
                        <a:t>Árvore de Decisão </a:t>
                      </a:r>
                      <a:r>
                        <a:rPr lang="en-US" sz="1300" dirty="0">
                          <a:effectLst/>
                        </a:rPr>
                        <a:t>Leave One-Out</a:t>
                      </a:r>
                      <a:endParaRPr lang="pt-BR" sz="1300" dirty="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146" marR="47146" marT="0" marB="0" anchor="ctr"/>
                </a:tc>
                <a:tc rowSpan="2"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tabLst>
                          <a:tab pos="457200" algn="l"/>
                        </a:tabLst>
                      </a:pPr>
                      <a:r>
                        <a:rPr lang="pt-BR" sz="1300" kern="1200">
                          <a:effectLst/>
                        </a:rPr>
                        <a:t>83,83%</a:t>
                      </a:r>
                      <a:endParaRPr lang="pt-BR" sz="13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146" marR="47146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tabLst>
                          <a:tab pos="457200" algn="l"/>
                        </a:tabLst>
                      </a:pPr>
                      <a:r>
                        <a:rPr lang="pt-BR" sz="1300">
                          <a:effectLst/>
                        </a:rPr>
                        <a:t>T</a:t>
                      </a:r>
                      <a:endParaRPr lang="pt-BR" sz="13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146" marR="47146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tabLst>
                          <a:tab pos="457200" algn="l"/>
                        </a:tabLst>
                      </a:pPr>
                      <a:r>
                        <a:rPr lang="pt-BR" sz="1300">
                          <a:effectLst/>
                        </a:rPr>
                        <a:t>0%</a:t>
                      </a:r>
                      <a:endParaRPr lang="pt-BR" sz="13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146" marR="47146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tabLst>
                          <a:tab pos="457200" algn="l"/>
                        </a:tabLst>
                      </a:pPr>
                      <a:r>
                        <a:rPr lang="pt-BR" sz="1300">
                          <a:effectLst/>
                        </a:rPr>
                        <a:t>0%</a:t>
                      </a:r>
                      <a:endParaRPr lang="pt-BR" sz="13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146" marR="47146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tabLst>
                          <a:tab pos="457200" algn="l"/>
                        </a:tabLst>
                      </a:pPr>
                      <a:r>
                        <a:rPr lang="pt-BR" sz="1300">
                          <a:effectLst/>
                        </a:rPr>
                        <a:t>0%</a:t>
                      </a:r>
                      <a:endParaRPr lang="pt-BR" sz="13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146" marR="47146" marT="0" marB="0" anchor="ctr"/>
                </a:tc>
                <a:extLst>
                  <a:ext uri="{0D108BD9-81ED-4DB2-BD59-A6C34878D82A}">
                    <a16:rowId xmlns:a16="http://schemas.microsoft.com/office/drawing/2014/main" val="1739261447"/>
                  </a:ext>
                </a:extLst>
              </a:tr>
              <a:tr h="180948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tabLst>
                          <a:tab pos="457200" algn="l"/>
                        </a:tabLst>
                      </a:pPr>
                      <a:r>
                        <a:rPr lang="pt-BR" sz="1300">
                          <a:effectLst/>
                        </a:rPr>
                        <a:t>F</a:t>
                      </a:r>
                      <a:endParaRPr lang="pt-BR" sz="13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146" marR="47146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tabLst>
                          <a:tab pos="457200" algn="l"/>
                        </a:tabLst>
                      </a:pPr>
                      <a:r>
                        <a:rPr lang="pt-BR" sz="1300">
                          <a:effectLst/>
                        </a:rPr>
                        <a:t>84,9%</a:t>
                      </a:r>
                      <a:endParaRPr lang="pt-BR" sz="13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146" marR="47146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tabLst>
                          <a:tab pos="457200" algn="l"/>
                        </a:tabLst>
                      </a:pPr>
                      <a:r>
                        <a:rPr lang="pt-BR" sz="1300">
                          <a:effectLst/>
                        </a:rPr>
                        <a:t>98,5%</a:t>
                      </a:r>
                      <a:endParaRPr lang="pt-BR" sz="13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146" marR="47146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tabLst>
                          <a:tab pos="457200" algn="l"/>
                        </a:tabLst>
                      </a:pPr>
                      <a:r>
                        <a:rPr lang="pt-BR" sz="1300">
                          <a:effectLst/>
                        </a:rPr>
                        <a:t>91,2%</a:t>
                      </a:r>
                      <a:endParaRPr lang="pt-BR" sz="13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146" marR="47146" marT="0" marB="0" anchor="ctr"/>
                </a:tc>
                <a:extLst>
                  <a:ext uri="{0D108BD9-81ED-4DB2-BD59-A6C34878D82A}">
                    <a16:rowId xmlns:a16="http://schemas.microsoft.com/office/drawing/2014/main" val="3507836627"/>
                  </a:ext>
                </a:extLst>
              </a:tr>
              <a:tr h="180948">
                <a:tc rowSpan="2">
                  <a:txBody>
                    <a:bodyPr/>
                    <a:lstStyle/>
                    <a:p>
                      <a:pPr algn="l">
                        <a:spcBef>
                          <a:spcPts val="600"/>
                        </a:spcBef>
                        <a:tabLst>
                          <a:tab pos="457200" algn="l"/>
                        </a:tabLst>
                      </a:pPr>
                      <a:r>
                        <a:rPr lang="en-US" sz="1300" dirty="0">
                          <a:effectLst/>
                        </a:rPr>
                        <a:t>Random Forest 10-Fold  </a:t>
                      </a:r>
                      <a:r>
                        <a:rPr lang="en-US" sz="1300" noProof="1">
                          <a:effectLst/>
                        </a:rPr>
                        <a:t>100</a:t>
                      </a:r>
                      <a:r>
                        <a:rPr lang="en-US" sz="1300" dirty="0">
                          <a:effectLst/>
                        </a:rPr>
                        <a:t> </a:t>
                      </a:r>
                      <a:r>
                        <a:rPr lang="en-US" sz="1300" noProof="1">
                          <a:effectLst/>
                        </a:rPr>
                        <a:t>Árvores</a:t>
                      </a:r>
                      <a:endParaRPr lang="en-US" sz="1300" noProof="1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146" marR="47146" marT="0" marB="0" anchor="ctr"/>
                </a:tc>
                <a:tc rowSpan="2"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tabLst>
                          <a:tab pos="457200" algn="l"/>
                        </a:tabLst>
                      </a:pPr>
                      <a:r>
                        <a:rPr lang="pt-BR" sz="1300" kern="1200">
                          <a:effectLst/>
                        </a:rPr>
                        <a:t>83,62%</a:t>
                      </a:r>
                      <a:endParaRPr lang="pt-BR" sz="13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146" marR="47146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tabLst>
                          <a:tab pos="457200" algn="l"/>
                        </a:tabLst>
                      </a:pPr>
                      <a:r>
                        <a:rPr lang="pt-BR" sz="1300">
                          <a:effectLst/>
                        </a:rPr>
                        <a:t>T</a:t>
                      </a:r>
                      <a:endParaRPr lang="pt-BR" sz="13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146" marR="47146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tabLst>
                          <a:tab pos="457200" algn="l"/>
                        </a:tabLst>
                      </a:pPr>
                      <a:r>
                        <a:rPr lang="pt-BR" sz="1300">
                          <a:effectLst/>
                        </a:rPr>
                        <a:t>18,2%</a:t>
                      </a:r>
                      <a:endParaRPr lang="pt-BR" sz="13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146" marR="47146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tabLst>
                          <a:tab pos="457200" algn="l"/>
                        </a:tabLst>
                      </a:pPr>
                      <a:r>
                        <a:rPr lang="pt-BR" sz="1300">
                          <a:effectLst/>
                        </a:rPr>
                        <a:t>2,9%</a:t>
                      </a:r>
                      <a:endParaRPr lang="pt-BR" sz="13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146" marR="47146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tabLst>
                          <a:tab pos="457200" algn="l"/>
                        </a:tabLst>
                      </a:pPr>
                      <a:r>
                        <a:rPr lang="pt-BR" sz="1300">
                          <a:effectLst/>
                        </a:rPr>
                        <a:t>4,9%</a:t>
                      </a:r>
                      <a:endParaRPr lang="pt-BR" sz="13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146" marR="47146" marT="0" marB="0" anchor="ctr"/>
                </a:tc>
                <a:extLst>
                  <a:ext uri="{0D108BD9-81ED-4DB2-BD59-A6C34878D82A}">
                    <a16:rowId xmlns:a16="http://schemas.microsoft.com/office/drawing/2014/main" val="1818510550"/>
                  </a:ext>
                </a:extLst>
              </a:tr>
              <a:tr h="348875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tabLst>
                          <a:tab pos="457200" algn="l"/>
                        </a:tabLst>
                      </a:pPr>
                      <a:r>
                        <a:rPr lang="pt-BR" sz="1300">
                          <a:effectLst/>
                        </a:rPr>
                        <a:t>F</a:t>
                      </a:r>
                      <a:endParaRPr lang="pt-BR" sz="13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146" marR="47146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tabLst>
                          <a:tab pos="457200" algn="l"/>
                        </a:tabLst>
                      </a:pPr>
                      <a:r>
                        <a:rPr lang="pt-BR" sz="1300">
                          <a:effectLst/>
                        </a:rPr>
                        <a:t>85,2%</a:t>
                      </a:r>
                      <a:endParaRPr lang="pt-BR" sz="13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146" marR="47146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tabLst>
                          <a:tab pos="457200" algn="l"/>
                        </a:tabLst>
                      </a:pPr>
                      <a:r>
                        <a:rPr lang="pt-BR" sz="1300">
                          <a:effectLst/>
                        </a:rPr>
                        <a:t>97,8%</a:t>
                      </a:r>
                      <a:endParaRPr lang="pt-BR" sz="13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146" marR="47146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tabLst>
                          <a:tab pos="457200" algn="l"/>
                        </a:tabLst>
                      </a:pPr>
                      <a:r>
                        <a:rPr lang="pt-BR" sz="1300">
                          <a:effectLst/>
                        </a:rPr>
                        <a:t>91%</a:t>
                      </a:r>
                      <a:endParaRPr lang="pt-BR" sz="13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146" marR="47146" marT="0" marB="0" anchor="ctr"/>
                </a:tc>
                <a:extLst>
                  <a:ext uri="{0D108BD9-81ED-4DB2-BD59-A6C34878D82A}">
                    <a16:rowId xmlns:a16="http://schemas.microsoft.com/office/drawing/2014/main" val="106461756"/>
                  </a:ext>
                </a:extLst>
              </a:tr>
              <a:tr h="180948">
                <a:tc rowSpan="2">
                  <a:txBody>
                    <a:bodyPr/>
                    <a:lstStyle/>
                    <a:p>
                      <a:pPr algn="l">
                        <a:spcBef>
                          <a:spcPts val="600"/>
                        </a:spcBef>
                        <a:tabLst>
                          <a:tab pos="457200" algn="l"/>
                        </a:tabLst>
                      </a:pPr>
                      <a:r>
                        <a:rPr lang="en-US" sz="1300" dirty="0">
                          <a:effectLst/>
                        </a:rPr>
                        <a:t>Random Forest 10-Fold  50 </a:t>
                      </a:r>
                      <a:r>
                        <a:rPr lang="en-US" sz="1300" noProof="1">
                          <a:effectLst/>
                        </a:rPr>
                        <a:t>Árvores</a:t>
                      </a:r>
                      <a:endParaRPr lang="en-US" sz="1300" noProof="1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146" marR="47146" marT="0" marB="0" anchor="ctr"/>
                </a:tc>
                <a:tc rowSpan="2"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tabLst>
                          <a:tab pos="457200" algn="l"/>
                        </a:tabLst>
                      </a:pPr>
                      <a:r>
                        <a:rPr lang="pt-BR" sz="1300" kern="1200">
                          <a:effectLst/>
                        </a:rPr>
                        <a:t>84,26%</a:t>
                      </a:r>
                      <a:endParaRPr lang="pt-BR" sz="13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146" marR="47146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tabLst>
                          <a:tab pos="457200" algn="l"/>
                        </a:tabLst>
                      </a:pPr>
                      <a:r>
                        <a:rPr lang="pt-BR" sz="1300">
                          <a:effectLst/>
                        </a:rPr>
                        <a:t>T</a:t>
                      </a:r>
                      <a:endParaRPr lang="pt-BR" sz="13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146" marR="47146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tabLst>
                          <a:tab pos="457200" algn="l"/>
                        </a:tabLst>
                      </a:pPr>
                      <a:r>
                        <a:rPr lang="pt-BR" sz="1300">
                          <a:effectLst/>
                        </a:rPr>
                        <a:t>25%</a:t>
                      </a:r>
                      <a:endParaRPr lang="pt-BR" sz="13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146" marR="47146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tabLst>
                          <a:tab pos="457200" algn="l"/>
                        </a:tabLst>
                      </a:pPr>
                      <a:r>
                        <a:rPr lang="pt-BR" sz="1300">
                          <a:effectLst/>
                        </a:rPr>
                        <a:t>2,9%</a:t>
                      </a:r>
                      <a:endParaRPr lang="pt-BR" sz="13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146" marR="47146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tabLst>
                          <a:tab pos="457200" algn="l"/>
                        </a:tabLst>
                      </a:pPr>
                      <a:r>
                        <a:rPr lang="pt-BR" sz="1300">
                          <a:effectLst/>
                        </a:rPr>
                        <a:t>5,1%</a:t>
                      </a:r>
                      <a:endParaRPr lang="pt-BR" sz="13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146" marR="47146" marT="0" marB="0" anchor="ctr"/>
                </a:tc>
                <a:extLst>
                  <a:ext uri="{0D108BD9-81ED-4DB2-BD59-A6C34878D82A}">
                    <a16:rowId xmlns:a16="http://schemas.microsoft.com/office/drawing/2014/main" val="1946298523"/>
                  </a:ext>
                </a:extLst>
              </a:tr>
              <a:tr h="348875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tabLst>
                          <a:tab pos="457200" algn="l"/>
                        </a:tabLst>
                      </a:pPr>
                      <a:r>
                        <a:rPr lang="pt-BR" sz="1300">
                          <a:effectLst/>
                        </a:rPr>
                        <a:t>F</a:t>
                      </a:r>
                      <a:endParaRPr lang="pt-BR" sz="13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146" marR="47146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tabLst>
                          <a:tab pos="457200" algn="l"/>
                        </a:tabLst>
                      </a:pPr>
                      <a:r>
                        <a:rPr lang="pt-BR" sz="1300">
                          <a:effectLst/>
                        </a:rPr>
                        <a:t>85,3%</a:t>
                      </a:r>
                      <a:endParaRPr lang="pt-BR" sz="13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146" marR="47146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tabLst>
                          <a:tab pos="457200" algn="l"/>
                        </a:tabLst>
                      </a:pPr>
                      <a:r>
                        <a:rPr lang="pt-BR" sz="1300">
                          <a:effectLst/>
                        </a:rPr>
                        <a:t>98,5%</a:t>
                      </a:r>
                      <a:endParaRPr lang="pt-BR" sz="13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146" marR="47146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tabLst>
                          <a:tab pos="457200" algn="l"/>
                        </a:tabLst>
                      </a:pPr>
                      <a:r>
                        <a:rPr lang="pt-BR" sz="1300">
                          <a:effectLst/>
                        </a:rPr>
                        <a:t>91,4%</a:t>
                      </a:r>
                      <a:endParaRPr lang="pt-BR" sz="13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146" marR="47146" marT="0" marB="0" anchor="ctr"/>
                </a:tc>
                <a:extLst>
                  <a:ext uri="{0D108BD9-81ED-4DB2-BD59-A6C34878D82A}">
                    <a16:rowId xmlns:a16="http://schemas.microsoft.com/office/drawing/2014/main" val="3009274244"/>
                  </a:ext>
                </a:extLst>
              </a:tr>
              <a:tr h="180948">
                <a:tc rowSpan="2">
                  <a:txBody>
                    <a:bodyPr/>
                    <a:lstStyle/>
                    <a:p>
                      <a:pPr algn="l">
                        <a:spcBef>
                          <a:spcPts val="600"/>
                        </a:spcBef>
                        <a:tabLst>
                          <a:tab pos="457200" algn="l"/>
                        </a:tabLst>
                      </a:pPr>
                      <a:r>
                        <a:rPr lang="pt-BR" sz="1300" dirty="0">
                          <a:effectLst/>
                        </a:rPr>
                        <a:t>Naive Bayes </a:t>
                      </a:r>
                      <a:r>
                        <a:rPr lang="en-US" sz="1300" dirty="0">
                          <a:effectLst/>
                        </a:rPr>
                        <a:t>10-Fold</a:t>
                      </a:r>
                      <a:endParaRPr lang="pt-BR" sz="1300" dirty="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146" marR="47146" marT="0" marB="0" anchor="ctr"/>
                </a:tc>
                <a:tc rowSpan="2"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tabLst>
                          <a:tab pos="457200" algn="l"/>
                        </a:tabLst>
                      </a:pPr>
                      <a:r>
                        <a:rPr lang="pt-BR" sz="1300" kern="1200" dirty="0">
                          <a:effectLst/>
                        </a:rPr>
                        <a:t>78,51%</a:t>
                      </a:r>
                      <a:endParaRPr lang="pt-BR" sz="1300" dirty="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146" marR="47146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tabLst>
                          <a:tab pos="457200" algn="l"/>
                        </a:tabLst>
                      </a:pPr>
                      <a:r>
                        <a:rPr lang="pt-BR" sz="1300">
                          <a:effectLst/>
                        </a:rPr>
                        <a:t>T</a:t>
                      </a:r>
                      <a:endParaRPr lang="pt-BR" sz="13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146" marR="47146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tabLst>
                          <a:tab pos="457200" algn="l"/>
                        </a:tabLst>
                      </a:pPr>
                      <a:r>
                        <a:rPr lang="pt-BR" sz="1300">
                          <a:effectLst/>
                        </a:rPr>
                        <a:t>20,8%</a:t>
                      </a:r>
                      <a:endParaRPr lang="pt-BR" sz="13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146" marR="47146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tabLst>
                          <a:tab pos="457200" algn="l"/>
                        </a:tabLst>
                      </a:pPr>
                      <a:r>
                        <a:rPr lang="pt-BR" sz="1300">
                          <a:effectLst/>
                        </a:rPr>
                        <a:t>15,7%</a:t>
                      </a:r>
                      <a:endParaRPr lang="pt-BR" sz="13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146" marR="47146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tabLst>
                          <a:tab pos="457200" algn="l"/>
                        </a:tabLst>
                      </a:pPr>
                      <a:r>
                        <a:rPr lang="pt-BR" sz="1300">
                          <a:effectLst/>
                        </a:rPr>
                        <a:t>17,9%</a:t>
                      </a:r>
                      <a:endParaRPr lang="pt-BR" sz="13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146" marR="47146" marT="0" marB="0" anchor="ctr"/>
                </a:tc>
                <a:extLst>
                  <a:ext uri="{0D108BD9-81ED-4DB2-BD59-A6C34878D82A}">
                    <a16:rowId xmlns:a16="http://schemas.microsoft.com/office/drawing/2014/main" val="457247178"/>
                  </a:ext>
                </a:extLst>
              </a:tr>
              <a:tr h="180948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tabLst>
                          <a:tab pos="457200" algn="l"/>
                        </a:tabLst>
                      </a:pPr>
                      <a:r>
                        <a:rPr lang="pt-BR" sz="1300">
                          <a:effectLst/>
                        </a:rPr>
                        <a:t>F</a:t>
                      </a:r>
                      <a:endParaRPr lang="pt-BR" sz="13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146" marR="47146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tabLst>
                          <a:tab pos="457200" algn="l"/>
                        </a:tabLst>
                      </a:pPr>
                      <a:r>
                        <a:rPr lang="pt-BR" sz="1300">
                          <a:effectLst/>
                        </a:rPr>
                        <a:t>85,9%</a:t>
                      </a:r>
                      <a:endParaRPr lang="pt-BR" sz="13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146" marR="47146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tabLst>
                          <a:tab pos="457200" algn="l"/>
                        </a:tabLst>
                      </a:pPr>
                      <a:r>
                        <a:rPr lang="pt-BR" sz="1300">
                          <a:effectLst/>
                        </a:rPr>
                        <a:t>89,5%</a:t>
                      </a:r>
                      <a:endParaRPr lang="pt-BR" sz="13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146" marR="47146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tabLst>
                          <a:tab pos="457200" algn="l"/>
                        </a:tabLst>
                      </a:pPr>
                      <a:r>
                        <a:rPr lang="pt-BR" sz="1300">
                          <a:effectLst/>
                        </a:rPr>
                        <a:t>87,6%</a:t>
                      </a:r>
                      <a:endParaRPr lang="pt-BR" sz="13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146" marR="47146" marT="0" marB="0" anchor="ctr"/>
                </a:tc>
                <a:extLst>
                  <a:ext uri="{0D108BD9-81ED-4DB2-BD59-A6C34878D82A}">
                    <a16:rowId xmlns:a16="http://schemas.microsoft.com/office/drawing/2014/main" val="912836156"/>
                  </a:ext>
                </a:extLst>
              </a:tr>
              <a:tr h="180948">
                <a:tc rowSpan="2">
                  <a:txBody>
                    <a:bodyPr/>
                    <a:lstStyle/>
                    <a:p>
                      <a:pPr algn="l">
                        <a:spcBef>
                          <a:spcPts val="600"/>
                        </a:spcBef>
                        <a:tabLst>
                          <a:tab pos="457200" algn="l"/>
                        </a:tabLst>
                      </a:pPr>
                      <a:r>
                        <a:rPr lang="en-US" sz="1300" dirty="0">
                          <a:effectLst/>
                        </a:rPr>
                        <a:t>Naive Bayes Leave One-Out</a:t>
                      </a:r>
                      <a:endParaRPr lang="pt-BR" sz="1300" dirty="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146" marR="47146" marT="0" marB="0" anchor="ctr"/>
                </a:tc>
                <a:tc rowSpan="2"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tabLst>
                          <a:tab pos="457200" algn="l"/>
                        </a:tabLst>
                      </a:pPr>
                      <a:r>
                        <a:rPr lang="pt-BR" sz="1300" kern="1200">
                          <a:effectLst/>
                        </a:rPr>
                        <a:t>80,43%</a:t>
                      </a:r>
                      <a:endParaRPr lang="pt-BR" sz="13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146" marR="47146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tabLst>
                          <a:tab pos="457200" algn="l"/>
                        </a:tabLst>
                      </a:pPr>
                      <a:r>
                        <a:rPr lang="pt-BR" sz="1300">
                          <a:effectLst/>
                        </a:rPr>
                        <a:t>T</a:t>
                      </a:r>
                      <a:endParaRPr lang="pt-BR" sz="13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146" marR="47146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tabLst>
                          <a:tab pos="457200" algn="l"/>
                        </a:tabLst>
                      </a:pPr>
                      <a:r>
                        <a:rPr lang="en-US" sz="1300">
                          <a:effectLst/>
                        </a:rPr>
                        <a:t>17,6</a:t>
                      </a:r>
                      <a:r>
                        <a:rPr lang="pt-BR" sz="1300">
                          <a:effectLst/>
                        </a:rPr>
                        <a:t>%</a:t>
                      </a:r>
                      <a:endParaRPr lang="pt-BR" sz="13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146" marR="47146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tabLst>
                          <a:tab pos="457200" algn="l"/>
                        </a:tabLst>
                      </a:pPr>
                      <a:r>
                        <a:rPr lang="en-US" sz="1300">
                          <a:effectLst/>
                        </a:rPr>
                        <a:t>8,6</a:t>
                      </a:r>
                      <a:r>
                        <a:rPr lang="pt-BR" sz="1300">
                          <a:effectLst/>
                        </a:rPr>
                        <a:t>%</a:t>
                      </a:r>
                      <a:endParaRPr lang="pt-BR" sz="13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146" marR="47146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tabLst>
                          <a:tab pos="457200" algn="l"/>
                        </a:tabLst>
                      </a:pPr>
                      <a:r>
                        <a:rPr lang="en-US" sz="1300">
                          <a:effectLst/>
                        </a:rPr>
                        <a:t>11,5</a:t>
                      </a:r>
                      <a:r>
                        <a:rPr lang="pt-BR" sz="1300">
                          <a:effectLst/>
                        </a:rPr>
                        <a:t>%</a:t>
                      </a:r>
                      <a:endParaRPr lang="pt-BR" sz="13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146" marR="47146" marT="0" marB="0" anchor="ctr"/>
                </a:tc>
                <a:extLst>
                  <a:ext uri="{0D108BD9-81ED-4DB2-BD59-A6C34878D82A}">
                    <a16:rowId xmlns:a16="http://schemas.microsoft.com/office/drawing/2014/main" val="1548257723"/>
                  </a:ext>
                </a:extLst>
              </a:tr>
              <a:tr h="180948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tabLst>
                          <a:tab pos="457200" algn="l"/>
                        </a:tabLst>
                      </a:pPr>
                      <a:r>
                        <a:rPr lang="pt-BR" sz="1300">
                          <a:effectLst/>
                        </a:rPr>
                        <a:t>F</a:t>
                      </a:r>
                      <a:endParaRPr lang="pt-BR" sz="13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146" marR="47146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tabLst>
                          <a:tab pos="457200" algn="l"/>
                        </a:tabLst>
                      </a:pPr>
                      <a:r>
                        <a:rPr lang="en-US" sz="1300">
                          <a:effectLst/>
                        </a:rPr>
                        <a:t>85,3</a:t>
                      </a:r>
                      <a:r>
                        <a:rPr lang="pt-BR" sz="1300">
                          <a:effectLst/>
                        </a:rPr>
                        <a:t>%</a:t>
                      </a:r>
                      <a:endParaRPr lang="pt-BR" sz="13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146" marR="47146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tabLst>
                          <a:tab pos="457200" algn="l"/>
                        </a:tabLst>
                      </a:pPr>
                      <a:r>
                        <a:rPr lang="en-US" sz="1300">
                          <a:effectLst/>
                        </a:rPr>
                        <a:t>93</a:t>
                      </a:r>
                      <a:r>
                        <a:rPr lang="pt-BR" sz="1300">
                          <a:effectLst/>
                        </a:rPr>
                        <a:t>%</a:t>
                      </a:r>
                      <a:endParaRPr lang="pt-BR" sz="13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146" marR="47146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tabLst>
                          <a:tab pos="457200" algn="l"/>
                        </a:tabLst>
                      </a:pPr>
                      <a:r>
                        <a:rPr lang="en-US" sz="1300">
                          <a:effectLst/>
                        </a:rPr>
                        <a:t>89</a:t>
                      </a:r>
                      <a:r>
                        <a:rPr lang="pt-BR" sz="1300">
                          <a:effectLst/>
                        </a:rPr>
                        <a:t>%</a:t>
                      </a:r>
                      <a:endParaRPr lang="pt-BR" sz="13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146" marR="47146" marT="0" marB="0" anchor="ctr"/>
                </a:tc>
                <a:extLst>
                  <a:ext uri="{0D108BD9-81ED-4DB2-BD59-A6C34878D82A}">
                    <a16:rowId xmlns:a16="http://schemas.microsoft.com/office/drawing/2014/main" val="115973072"/>
                  </a:ext>
                </a:extLst>
              </a:tr>
              <a:tr h="180948">
                <a:tc rowSpan="2">
                  <a:txBody>
                    <a:bodyPr/>
                    <a:lstStyle/>
                    <a:p>
                      <a:pPr algn="l">
                        <a:spcBef>
                          <a:spcPts val="600"/>
                        </a:spcBef>
                        <a:tabLst>
                          <a:tab pos="457200" algn="l"/>
                        </a:tabLst>
                      </a:pPr>
                      <a:r>
                        <a:rPr lang="en-US" sz="1300" noProof="1">
                          <a:effectLst/>
                        </a:rPr>
                        <a:t>Ibk -Knn 10-Fold k=1</a:t>
                      </a:r>
                      <a:endParaRPr lang="en-US" sz="1300" noProof="1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146" marR="47146" marT="0" marB="0" anchor="ctr"/>
                </a:tc>
                <a:tc rowSpan="2"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tabLst>
                          <a:tab pos="457200" algn="l"/>
                        </a:tabLst>
                      </a:pPr>
                      <a:r>
                        <a:rPr lang="en-US" sz="1300">
                          <a:effectLst/>
                        </a:rPr>
                        <a:t>77,23</a:t>
                      </a:r>
                      <a:endParaRPr lang="pt-BR" sz="13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146" marR="47146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tabLst>
                          <a:tab pos="457200" algn="l"/>
                        </a:tabLst>
                      </a:pPr>
                      <a:r>
                        <a:rPr lang="pt-BR" sz="1300">
                          <a:effectLst/>
                        </a:rPr>
                        <a:t>T</a:t>
                      </a:r>
                      <a:endParaRPr lang="pt-BR" sz="13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146" marR="47146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tabLst>
                          <a:tab pos="457200" algn="l"/>
                        </a:tabLst>
                      </a:pPr>
                      <a:r>
                        <a:rPr lang="en-US" sz="1300">
                          <a:effectLst/>
                        </a:rPr>
                        <a:t>17,5</a:t>
                      </a:r>
                      <a:r>
                        <a:rPr lang="pt-BR" sz="1300">
                          <a:effectLst/>
                        </a:rPr>
                        <a:t>%</a:t>
                      </a:r>
                      <a:endParaRPr lang="pt-BR" sz="13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146" marR="47146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tabLst>
                          <a:tab pos="457200" algn="l"/>
                        </a:tabLst>
                      </a:pPr>
                      <a:r>
                        <a:rPr lang="en-US" sz="1300">
                          <a:effectLst/>
                        </a:rPr>
                        <a:t>14,3</a:t>
                      </a:r>
                      <a:r>
                        <a:rPr lang="pt-BR" sz="1300">
                          <a:effectLst/>
                        </a:rPr>
                        <a:t>%</a:t>
                      </a:r>
                      <a:endParaRPr lang="pt-BR" sz="13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146" marR="47146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tabLst>
                          <a:tab pos="457200" algn="l"/>
                        </a:tabLst>
                      </a:pPr>
                      <a:r>
                        <a:rPr lang="en-US" sz="1300">
                          <a:effectLst/>
                        </a:rPr>
                        <a:t>15,7</a:t>
                      </a:r>
                      <a:r>
                        <a:rPr lang="pt-BR" sz="1300">
                          <a:effectLst/>
                        </a:rPr>
                        <a:t>%</a:t>
                      </a:r>
                      <a:endParaRPr lang="pt-BR" sz="13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146" marR="47146" marT="0" marB="0" anchor="ctr"/>
                </a:tc>
                <a:extLst>
                  <a:ext uri="{0D108BD9-81ED-4DB2-BD59-A6C34878D82A}">
                    <a16:rowId xmlns:a16="http://schemas.microsoft.com/office/drawing/2014/main" val="329360592"/>
                  </a:ext>
                </a:extLst>
              </a:tr>
              <a:tr h="180948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tabLst>
                          <a:tab pos="457200" algn="l"/>
                        </a:tabLst>
                      </a:pPr>
                      <a:r>
                        <a:rPr lang="pt-BR" sz="1300">
                          <a:effectLst/>
                        </a:rPr>
                        <a:t>F</a:t>
                      </a:r>
                      <a:endParaRPr lang="pt-BR" sz="13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146" marR="47146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tabLst>
                          <a:tab pos="457200" algn="l"/>
                        </a:tabLst>
                      </a:pPr>
                      <a:r>
                        <a:rPr lang="en-US" sz="1300">
                          <a:effectLst/>
                        </a:rPr>
                        <a:t>85,5</a:t>
                      </a:r>
                      <a:r>
                        <a:rPr lang="pt-BR" sz="1300">
                          <a:effectLst/>
                        </a:rPr>
                        <a:t>%</a:t>
                      </a:r>
                      <a:endParaRPr lang="pt-BR" sz="13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146" marR="47146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tabLst>
                          <a:tab pos="457200" algn="l"/>
                        </a:tabLst>
                      </a:pPr>
                      <a:r>
                        <a:rPr lang="en-US" sz="1300">
                          <a:effectLst/>
                        </a:rPr>
                        <a:t>88,3</a:t>
                      </a:r>
                      <a:r>
                        <a:rPr lang="pt-BR" sz="1300">
                          <a:effectLst/>
                        </a:rPr>
                        <a:t>%</a:t>
                      </a:r>
                      <a:endParaRPr lang="pt-BR" sz="13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146" marR="47146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tabLst>
                          <a:tab pos="457200" algn="l"/>
                        </a:tabLst>
                      </a:pPr>
                      <a:r>
                        <a:rPr lang="en-US" sz="1300">
                          <a:effectLst/>
                        </a:rPr>
                        <a:t>86,8</a:t>
                      </a:r>
                      <a:r>
                        <a:rPr lang="pt-BR" sz="1300">
                          <a:effectLst/>
                        </a:rPr>
                        <a:t>%</a:t>
                      </a:r>
                      <a:endParaRPr lang="pt-BR" sz="13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146" marR="47146" marT="0" marB="0" anchor="ctr"/>
                </a:tc>
                <a:extLst>
                  <a:ext uri="{0D108BD9-81ED-4DB2-BD59-A6C34878D82A}">
                    <a16:rowId xmlns:a16="http://schemas.microsoft.com/office/drawing/2014/main" val="2016252675"/>
                  </a:ext>
                </a:extLst>
              </a:tr>
              <a:tr h="180948">
                <a:tc rowSpan="2">
                  <a:txBody>
                    <a:bodyPr/>
                    <a:lstStyle/>
                    <a:p>
                      <a:pPr algn="l">
                        <a:spcBef>
                          <a:spcPts val="600"/>
                        </a:spcBef>
                        <a:tabLst>
                          <a:tab pos="457200" algn="l"/>
                        </a:tabLst>
                      </a:pPr>
                      <a:r>
                        <a:rPr lang="en-US" sz="1300" noProof="1">
                          <a:effectLst/>
                        </a:rPr>
                        <a:t>Ibk -Knn Leave one-Out k=1</a:t>
                      </a:r>
                      <a:endParaRPr lang="en-US" sz="1300" noProof="1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146" marR="47146" marT="0" marB="0" anchor="ctr"/>
                </a:tc>
                <a:tc rowSpan="2"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tabLst>
                          <a:tab pos="457200" algn="l"/>
                        </a:tabLst>
                      </a:pPr>
                      <a:r>
                        <a:rPr lang="en-US" sz="1300">
                          <a:effectLst/>
                        </a:rPr>
                        <a:t>77,02</a:t>
                      </a:r>
                      <a:endParaRPr lang="pt-BR" sz="13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146" marR="47146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tabLst>
                          <a:tab pos="457200" algn="l"/>
                        </a:tabLst>
                      </a:pPr>
                      <a:r>
                        <a:rPr lang="pt-BR" sz="1300">
                          <a:effectLst/>
                        </a:rPr>
                        <a:t>T</a:t>
                      </a:r>
                      <a:endParaRPr lang="pt-BR" sz="13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146" marR="47146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tabLst>
                          <a:tab pos="457200" algn="l"/>
                        </a:tabLst>
                      </a:pPr>
                      <a:r>
                        <a:rPr lang="en-US" sz="1300">
                          <a:effectLst/>
                        </a:rPr>
                        <a:t>16,1</a:t>
                      </a:r>
                      <a:r>
                        <a:rPr lang="pt-BR" sz="1300">
                          <a:effectLst/>
                        </a:rPr>
                        <a:t>%</a:t>
                      </a:r>
                      <a:endParaRPr lang="pt-BR" sz="13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146" marR="47146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tabLst>
                          <a:tab pos="457200" algn="l"/>
                        </a:tabLst>
                      </a:pPr>
                      <a:r>
                        <a:rPr lang="en-US" sz="1300">
                          <a:effectLst/>
                        </a:rPr>
                        <a:t>12,9</a:t>
                      </a:r>
                      <a:r>
                        <a:rPr lang="pt-BR" sz="1300">
                          <a:effectLst/>
                        </a:rPr>
                        <a:t>%</a:t>
                      </a:r>
                      <a:endParaRPr lang="pt-BR" sz="13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146" marR="47146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tabLst>
                          <a:tab pos="457200" algn="l"/>
                        </a:tabLst>
                      </a:pPr>
                      <a:r>
                        <a:rPr lang="en-US" sz="1300">
                          <a:effectLst/>
                        </a:rPr>
                        <a:t>14,3</a:t>
                      </a:r>
                      <a:r>
                        <a:rPr lang="pt-BR" sz="1300">
                          <a:effectLst/>
                        </a:rPr>
                        <a:t>%</a:t>
                      </a:r>
                      <a:endParaRPr lang="pt-BR" sz="13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146" marR="47146" marT="0" marB="0" anchor="ctr"/>
                </a:tc>
                <a:extLst>
                  <a:ext uri="{0D108BD9-81ED-4DB2-BD59-A6C34878D82A}">
                    <a16:rowId xmlns:a16="http://schemas.microsoft.com/office/drawing/2014/main" val="1458036758"/>
                  </a:ext>
                </a:extLst>
              </a:tr>
              <a:tr h="180948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tabLst>
                          <a:tab pos="457200" algn="l"/>
                        </a:tabLst>
                      </a:pPr>
                      <a:r>
                        <a:rPr lang="pt-BR" sz="1300">
                          <a:effectLst/>
                        </a:rPr>
                        <a:t>F</a:t>
                      </a:r>
                      <a:endParaRPr lang="pt-BR" sz="13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146" marR="47146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tabLst>
                          <a:tab pos="457200" algn="l"/>
                        </a:tabLst>
                      </a:pPr>
                      <a:r>
                        <a:rPr lang="en-US" sz="1300" dirty="0">
                          <a:effectLst/>
                        </a:rPr>
                        <a:t>85,3</a:t>
                      </a:r>
                      <a:r>
                        <a:rPr lang="pt-BR" sz="1300" dirty="0">
                          <a:effectLst/>
                        </a:rPr>
                        <a:t>%</a:t>
                      </a:r>
                      <a:endParaRPr lang="pt-BR" sz="1300" dirty="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146" marR="47146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tabLst>
                          <a:tab pos="457200" algn="l"/>
                        </a:tabLst>
                      </a:pPr>
                      <a:r>
                        <a:rPr lang="en-US" sz="1300">
                          <a:effectLst/>
                        </a:rPr>
                        <a:t>88,3</a:t>
                      </a:r>
                      <a:r>
                        <a:rPr lang="pt-BR" sz="1300">
                          <a:effectLst/>
                        </a:rPr>
                        <a:t>%</a:t>
                      </a:r>
                      <a:endParaRPr lang="pt-BR" sz="13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146" marR="47146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tabLst>
                          <a:tab pos="457200" algn="l"/>
                        </a:tabLst>
                      </a:pPr>
                      <a:r>
                        <a:rPr lang="en-US" sz="1300">
                          <a:effectLst/>
                        </a:rPr>
                        <a:t>86,7</a:t>
                      </a:r>
                      <a:r>
                        <a:rPr lang="pt-BR" sz="1300">
                          <a:effectLst/>
                        </a:rPr>
                        <a:t>%</a:t>
                      </a:r>
                      <a:endParaRPr lang="pt-BR" sz="13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146" marR="47146" marT="0" marB="0" anchor="ctr"/>
                </a:tc>
                <a:extLst>
                  <a:ext uri="{0D108BD9-81ED-4DB2-BD59-A6C34878D82A}">
                    <a16:rowId xmlns:a16="http://schemas.microsoft.com/office/drawing/2014/main" val="2937334560"/>
                  </a:ext>
                </a:extLst>
              </a:tr>
              <a:tr h="180948">
                <a:tc rowSpan="2">
                  <a:txBody>
                    <a:bodyPr/>
                    <a:lstStyle/>
                    <a:p>
                      <a:pPr algn="l">
                        <a:spcBef>
                          <a:spcPts val="600"/>
                        </a:spcBef>
                        <a:tabLst>
                          <a:tab pos="457200" algn="l"/>
                        </a:tabLst>
                      </a:pPr>
                      <a:r>
                        <a:rPr lang="en-US" sz="1300" noProof="1">
                          <a:effectLst/>
                        </a:rPr>
                        <a:t>Ibk -Knn 10-Fold k=2</a:t>
                      </a:r>
                      <a:endParaRPr lang="en-US" sz="1300" noProof="1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146" marR="47146" marT="0" marB="0" anchor="ctr"/>
                </a:tc>
                <a:tc rowSpan="2"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tabLst>
                          <a:tab pos="457200" algn="l"/>
                        </a:tabLst>
                      </a:pPr>
                      <a:r>
                        <a:rPr lang="en-US" sz="1300" dirty="0">
                          <a:effectLst/>
                        </a:rPr>
                        <a:t>71,49</a:t>
                      </a:r>
                      <a:endParaRPr lang="pt-BR" sz="1300" dirty="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146" marR="47146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tabLst>
                          <a:tab pos="457200" algn="l"/>
                        </a:tabLst>
                      </a:pPr>
                      <a:r>
                        <a:rPr lang="pt-BR" sz="1300">
                          <a:effectLst/>
                        </a:rPr>
                        <a:t>T</a:t>
                      </a:r>
                      <a:endParaRPr lang="pt-BR" sz="13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146" marR="47146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tabLst>
                          <a:tab pos="457200" algn="l"/>
                        </a:tabLst>
                      </a:pPr>
                      <a:r>
                        <a:rPr lang="en-US" sz="1300">
                          <a:effectLst/>
                        </a:rPr>
                        <a:t>20,4</a:t>
                      </a:r>
                      <a:r>
                        <a:rPr lang="pt-BR" sz="1300">
                          <a:effectLst/>
                        </a:rPr>
                        <a:t>%</a:t>
                      </a:r>
                      <a:endParaRPr lang="pt-BR" sz="13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146" marR="47146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tabLst>
                          <a:tab pos="457200" algn="l"/>
                        </a:tabLst>
                      </a:pPr>
                      <a:r>
                        <a:rPr lang="en-US" sz="1300">
                          <a:effectLst/>
                        </a:rPr>
                        <a:t>31,4</a:t>
                      </a:r>
                      <a:r>
                        <a:rPr lang="pt-BR" sz="1300">
                          <a:effectLst/>
                        </a:rPr>
                        <a:t>%</a:t>
                      </a:r>
                      <a:endParaRPr lang="pt-BR" sz="13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146" marR="47146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tabLst>
                          <a:tab pos="457200" algn="l"/>
                        </a:tabLst>
                      </a:pPr>
                      <a:r>
                        <a:rPr lang="en-US" sz="1300">
                          <a:effectLst/>
                        </a:rPr>
                        <a:t>24,7</a:t>
                      </a:r>
                      <a:r>
                        <a:rPr lang="pt-BR" sz="1300">
                          <a:effectLst/>
                        </a:rPr>
                        <a:t>%</a:t>
                      </a:r>
                      <a:endParaRPr lang="pt-BR" sz="13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146" marR="47146" marT="0" marB="0" anchor="ctr"/>
                </a:tc>
                <a:extLst>
                  <a:ext uri="{0D108BD9-81ED-4DB2-BD59-A6C34878D82A}">
                    <a16:rowId xmlns:a16="http://schemas.microsoft.com/office/drawing/2014/main" val="1278521828"/>
                  </a:ext>
                </a:extLst>
              </a:tr>
              <a:tr h="180948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tabLst>
                          <a:tab pos="457200" algn="l"/>
                        </a:tabLst>
                      </a:pPr>
                      <a:r>
                        <a:rPr lang="pt-BR" sz="1300">
                          <a:effectLst/>
                        </a:rPr>
                        <a:t>F</a:t>
                      </a:r>
                      <a:endParaRPr lang="pt-BR" sz="13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146" marR="47146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tabLst>
                          <a:tab pos="457200" algn="l"/>
                        </a:tabLst>
                      </a:pPr>
                      <a:r>
                        <a:rPr lang="en-US" sz="1300">
                          <a:effectLst/>
                        </a:rPr>
                        <a:t>86,7</a:t>
                      </a:r>
                      <a:r>
                        <a:rPr lang="pt-BR" sz="1300">
                          <a:effectLst/>
                        </a:rPr>
                        <a:t>%</a:t>
                      </a:r>
                      <a:endParaRPr lang="pt-BR" sz="13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146" marR="47146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tabLst>
                          <a:tab pos="457200" algn="l"/>
                        </a:tabLst>
                      </a:pPr>
                      <a:r>
                        <a:rPr lang="en-US" sz="1300">
                          <a:effectLst/>
                        </a:rPr>
                        <a:t>78,5</a:t>
                      </a:r>
                      <a:r>
                        <a:rPr lang="pt-BR" sz="1300">
                          <a:effectLst/>
                        </a:rPr>
                        <a:t>%</a:t>
                      </a:r>
                      <a:endParaRPr lang="pt-BR" sz="13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146" marR="47146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tabLst>
                          <a:tab pos="457200" algn="l"/>
                        </a:tabLst>
                      </a:pPr>
                      <a:r>
                        <a:rPr lang="en-US" sz="1300">
                          <a:effectLst/>
                        </a:rPr>
                        <a:t>82,4</a:t>
                      </a:r>
                      <a:r>
                        <a:rPr lang="pt-BR" sz="1300">
                          <a:effectLst/>
                        </a:rPr>
                        <a:t>%</a:t>
                      </a:r>
                      <a:endParaRPr lang="pt-BR" sz="13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146" marR="47146" marT="0" marB="0" anchor="ctr"/>
                </a:tc>
                <a:extLst>
                  <a:ext uri="{0D108BD9-81ED-4DB2-BD59-A6C34878D82A}">
                    <a16:rowId xmlns:a16="http://schemas.microsoft.com/office/drawing/2014/main" val="860936023"/>
                  </a:ext>
                </a:extLst>
              </a:tr>
              <a:tr h="180948">
                <a:tc rowSpan="2">
                  <a:txBody>
                    <a:bodyPr/>
                    <a:lstStyle/>
                    <a:p>
                      <a:pPr algn="l">
                        <a:spcBef>
                          <a:spcPts val="600"/>
                        </a:spcBef>
                        <a:tabLst>
                          <a:tab pos="457200" algn="l"/>
                        </a:tabLst>
                      </a:pPr>
                      <a:r>
                        <a:rPr lang="en-US" sz="1300" noProof="1">
                          <a:effectLst/>
                        </a:rPr>
                        <a:t>Ibk -Knn Leave one-Out k=2</a:t>
                      </a:r>
                      <a:endParaRPr lang="en-US" sz="1300" noProof="1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146" marR="47146" marT="0" marB="0" anchor="ctr"/>
                </a:tc>
                <a:tc rowSpan="2"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tabLst>
                          <a:tab pos="457200" algn="l"/>
                        </a:tabLst>
                      </a:pPr>
                      <a:r>
                        <a:rPr lang="en-US" sz="1300">
                          <a:effectLst/>
                        </a:rPr>
                        <a:t>71,28</a:t>
                      </a:r>
                      <a:endParaRPr lang="pt-BR" sz="13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146" marR="47146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tabLst>
                          <a:tab pos="457200" algn="l"/>
                        </a:tabLst>
                      </a:pPr>
                      <a:r>
                        <a:rPr lang="pt-BR" sz="1300">
                          <a:effectLst/>
                        </a:rPr>
                        <a:t>T</a:t>
                      </a:r>
                      <a:endParaRPr lang="pt-BR" sz="13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146" marR="47146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tabLst>
                          <a:tab pos="457200" algn="l"/>
                        </a:tabLst>
                      </a:pPr>
                      <a:r>
                        <a:rPr lang="en-US" sz="1300">
                          <a:effectLst/>
                        </a:rPr>
                        <a:t>19,6</a:t>
                      </a:r>
                      <a:r>
                        <a:rPr lang="pt-BR" sz="1300">
                          <a:effectLst/>
                        </a:rPr>
                        <a:t>%</a:t>
                      </a:r>
                      <a:endParaRPr lang="pt-BR" sz="13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146" marR="47146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tabLst>
                          <a:tab pos="457200" algn="l"/>
                        </a:tabLst>
                      </a:pPr>
                      <a:r>
                        <a:rPr lang="en-US" sz="1300">
                          <a:effectLst/>
                        </a:rPr>
                        <a:t>30</a:t>
                      </a:r>
                      <a:r>
                        <a:rPr lang="pt-BR" sz="1300">
                          <a:effectLst/>
                        </a:rPr>
                        <a:t>%</a:t>
                      </a:r>
                      <a:endParaRPr lang="pt-BR" sz="13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146" marR="47146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tabLst>
                          <a:tab pos="457200" algn="l"/>
                        </a:tabLst>
                      </a:pPr>
                      <a:r>
                        <a:rPr lang="en-US" sz="1300">
                          <a:effectLst/>
                        </a:rPr>
                        <a:t>23,7</a:t>
                      </a:r>
                      <a:r>
                        <a:rPr lang="pt-BR" sz="1300">
                          <a:effectLst/>
                        </a:rPr>
                        <a:t>%</a:t>
                      </a:r>
                      <a:endParaRPr lang="pt-BR" sz="13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146" marR="47146" marT="0" marB="0" anchor="ctr"/>
                </a:tc>
                <a:extLst>
                  <a:ext uri="{0D108BD9-81ED-4DB2-BD59-A6C34878D82A}">
                    <a16:rowId xmlns:a16="http://schemas.microsoft.com/office/drawing/2014/main" val="3423653305"/>
                  </a:ext>
                </a:extLst>
              </a:tr>
              <a:tr h="180948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tabLst>
                          <a:tab pos="457200" algn="l"/>
                        </a:tabLst>
                      </a:pPr>
                      <a:r>
                        <a:rPr lang="pt-BR" sz="1300">
                          <a:effectLst/>
                        </a:rPr>
                        <a:t>F</a:t>
                      </a:r>
                      <a:endParaRPr lang="pt-BR" sz="13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146" marR="47146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tabLst>
                          <a:tab pos="457200" algn="l"/>
                        </a:tabLst>
                      </a:pPr>
                      <a:r>
                        <a:rPr lang="en-US" sz="1300">
                          <a:effectLst/>
                        </a:rPr>
                        <a:t>86,5</a:t>
                      </a:r>
                      <a:r>
                        <a:rPr lang="pt-BR" sz="1300">
                          <a:effectLst/>
                        </a:rPr>
                        <a:t>%</a:t>
                      </a:r>
                      <a:endParaRPr lang="pt-BR" sz="13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146" marR="47146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tabLst>
                          <a:tab pos="457200" algn="l"/>
                        </a:tabLst>
                      </a:pPr>
                      <a:r>
                        <a:rPr lang="en-US" sz="1300" dirty="0">
                          <a:effectLst/>
                        </a:rPr>
                        <a:t>78,5</a:t>
                      </a:r>
                      <a:r>
                        <a:rPr lang="pt-BR" sz="1300" dirty="0">
                          <a:effectLst/>
                        </a:rPr>
                        <a:t>%</a:t>
                      </a:r>
                      <a:endParaRPr lang="pt-BR" sz="1300" dirty="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146" marR="47146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tabLst>
                          <a:tab pos="457200" algn="l"/>
                        </a:tabLst>
                      </a:pPr>
                      <a:r>
                        <a:rPr lang="en-US" sz="1300">
                          <a:effectLst/>
                        </a:rPr>
                        <a:t>82,3</a:t>
                      </a:r>
                      <a:r>
                        <a:rPr lang="pt-BR" sz="1300">
                          <a:effectLst/>
                        </a:rPr>
                        <a:t>%</a:t>
                      </a:r>
                      <a:endParaRPr lang="pt-BR" sz="13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146" marR="47146" marT="0" marB="0" anchor="ctr"/>
                </a:tc>
                <a:extLst>
                  <a:ext uri="{0D108BD9-81ED-4DB2-BD59-A6C34878D82A}">
                    <a16:rowId xmlns:a16="http://schemas.microsoft.com/office/drawing/2014/main" val="2178047810"/>
                  </a:ext>
                </a:extLst>
              </a:tr>
              <a:tr h="183866">
                <a:tc rowSpan="2">
                  <a:txBody>
                    <a:bodyPr/>
                    <a:lstStyle/>
                    <a:p>
                      <a:pPr algn="l">
                        <a:spcBef>
                          <a:spcPts val="600"/>
                        </a:spcBef>
                        <a:tabLst>
                          <a:tab pos="457200" algn="l"/>
                        </a:tabLst>
                      </a:pPr>
                      <a:r>
                        <a:rPr lang="en-US" sz="1300" noProof="1">
                          <a:effectLst/>
                        </a:rPr>
                        <a:t>Ibk -Knn 10-Fold k=3</a:t>
                      </a:r>
                      <a:endParaRPr lang="en-US" sz="1300" noProof="1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146" marR="47146" marT="0" marB="0" anchor="ctr"/>
                </a:tc>
                <a:tc rowSpan="2"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tabLst>
                          <a:tab pos="457200" algn="l"/>
                        </a:tabLst>
                      </a:pPr>
                      <a:r>
                        <a:rPr lang="en-US" sz="1300" dirty="0">
                          <a:effectLst/>
                        </a:rPr>
                        <a:t>82,77</a:t>
                      </a:r>
                      <a:endParaRPr lang="pt-BR" sz="1300" dirty="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146" marR="47146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tabLst>
                          <a:tab pos="457200" algn="l"/>
                        </a:tabLst>
                      </a:pPr>
                      <a:r>
                        <a:rPr lang="pt-BR" sz="1300" dirty="0">
                          <a:effectLst/>
                        </a:rPr>
                        <a:t>T</a:t>
                      </a:r>
                      <a:endParaRPr lang="pt-BR" sz="1300" dirty="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146" marR="47146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tabLst>
                          <a:tab pos="457200" algn="l"/>
                        </a:tabLst>
                      </a:pPr>
                      <a:r>
                        <a:rPr lang="en-US" sz="1300">
                          <a:effectLst/>
                        </a:rPr>
                        <a:t>28</a:t>
                      </a:r>
                      <a:r>
                        <a:rPr lang="pt-BR" sz="1300">
                          <a:effectLst/>
                        </a:rPr>
                        <a:t>%</a:t>
                      </a:r>
                      <a:endParaRPr lang="pt-BR" sz="13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146" marR="47146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tabLst>
                          <a:tab pos="457200" algn="l"/>
                        </a:tabLst>
                      </a:pPr>
                      <a:r>
                        <a:rPr lang="en-US" sz="1300" dirty="0">
                          <a:effectLst/>
                        </a:rPr>
                        <a:t>10</a:t>
                      </a:r>
                      <a:r>
                        <a:rPr lang="pt-BR" sz="1300" dirty="0">
                          <a:effectLst/>
                        </a:rPr>
                        <a:t>%</a:t>
                      </a:r>
                      <a:endParaRPr lang="pt-BR" sz="1300" dirty="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146" marR="47146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tabLst>
                          <a:tab pos="457200" algn="l"/>
                        </a:tabLst>
                      </a:pPr>
                      <a:r>
                        <a:rPr lang="en-US" sz="1300">
                          <a:effectLst/>
                        </a:rPr>
                        <a:t>14,7</a:t>
                      </a:r>
                      <a:r>
                        <a:rPr lang="pt-BR" sz="1300">
                          <a:effectLst/>
                        </a:rPr>
                        <a:t>%</a:t>
                      </a:r>
                      <a:endParaRPr lang="pt-BR" sz="13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146" marR="47146" marT="0" marB="0" anchor="ctr"/>
                </a:tc>
                <a:extLst>
                  <a:ext uri="{0D108BD9-81ED-4DB2-BD59-A6C34878D82A}">
                    <a16:rowId xmlns:a16="http://schemas.microsoft.com/office/drawing/2014/main" val="2889611978"/>
                  </a:ext>
                </a:extLst>
              </a:tr>
              <a:tr h="183866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tabLst>
                          <a:tab pos="457200" algn="l"/>
                        </a:tabLst>
                      </a:pPr>
                      <a:r>
                        <a:rPr lang="pt-BR" sz="1300" dirty="0">
                          <a:effectLst/>
                        </a:rPr>
                        <a:t>F</a:t>
                      </a:r>
                      <a:endParaRPr lang="pt-BR" sz="1300" dirty="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146" marR="47146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tabLst>
                          <a:tab pos="457200" algn="l"/>
                        </a:tabLst>
                      </a:pPr>
                      <a:r>
                        <a:rPr lang="en-US" sz="1300">
                          <a:effectLst/>
                        </a:rPr>
                        <a:t>85,8</a:t>
                      </a:r>
                      <a:r>
                        <a:rPr lang="pt-BR" sz="1300">
                          <a:effectLst/>
                        </a:rPr>
                        <a:t>%</a:t>
                      </a:r>
                      <a:endParaRPr lang="pt-BR" sz="13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146" marR="47146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tabLst>
                          <a:tab pos="457200" algn="l"/>
                        </a:tabLst>
                      </a:pPr>
                      <a:r>
                        <a:rPr lang="en-US" sz="1300">
                          <a:effectLst/>
                        </a:rPr>
                        <a:t>95,5</a:t>
                      </a:r>
                      <a:r>
                        <a:rPr lang="pt-BR" sz="1300">
                          <a:effectLst/>
                        </a:rPr>
                        <a:t>%</a:t>
                      </a:r>
                      <a:endParaRPr lang="pt-BR" sz="13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146" marR="47146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tabLst>
                          <a:tab pos="457200" algn="l"/>
                        </a:tabLst>
                      </a:pPr>
                      <a:r>
                        <a:rPr lang="en-US" sz="1300">
                          <a:effectLst/>
                        </a:rPr>
                        <a:t>90,4</a:t>
                      </a:r>
                      <a:r>
                        <a:rPr lang="pt-BR" sz="1300">
                          <a:effectLst/>
                        </a:rPr>
                        <a:t>%</a:t>
                      </a:r>
                      <a:endParaRPr lang="pt-BR" sz="13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146" marR="47146" marT="0" marB="0" anchor="ctr"/>
                </a:tc>
                <a:extLst>
                  <a:ext uri="{0D108BD9-81ED-4DB2-BD59-A6C34878D82A}">
                    <a16:rowId xmlns:a16="http://schemas.microsoft.com/office/drawing/2014/main" val="2207488992"/>
                  </a:ext>
                </a:extLst>
              </a:tr>
              <a:tr h="180948">
                <a:tc rowSpan="2">
                  <a:txBody>
                    <a:bodyPr/>
                    <a:lstStyle/>
                    <a:p>
                      <a:pPr algn="l">
                        <a:spcBef>
                          <a:spcPts val="600"/>
                        </a:spcBef>
                        <a:tabLst>
                          <a:tab pos="457200" algn="l"/>
                        </a:tabLst>
                      </a:pPr>
                      <a:r>
                        <a:rPr lang="en-US" sz="1300" noProof="1">
                          <a:effectLst/>
                        </a:rPr>
                        <a:t>Ibk -Knn Leave one-Out k=3</a:t>
                      </a:r>
                      <a:endParaRPr lang="en-US" sz="1300" noProof="1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146" marR="47146" marT="0" marB="0" anchor="ctr"/>
                </a:tc>
                <a:tc rowSpan="2"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tabLst>
                          <a:tab pos="457200" algn="l"/>
                        </a:tabLst>
                      </a:pPr>
                      <a:r>
                        <a:rPr lang="en-US" sz="1300">
                          <a:effectLst/>
                        </a:rPr>
                        <a:t>82,77</a:t>
                      </a:r>
                      <a:endParaRPr lang="pt-BR" sz="13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146" marR="47146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tabLst>
                          <a:tab pos="457200" algn="l"/>
                        </a:tabLst>
                      </a:pPr>
                      <a:r>
                        <a:rPr lang="pt-BR" sz="1300" dirty="0">
                          <a:effectLst/>
                        </a:rPr>
                        <a:t>T</a:t>
                      </a:r>
                      <a:endParaRPr lang="pt-BR" sz="1300" dirty="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146" marR="47146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tabLst>
                          <a:tab pos="457200" algn="l"/>
                        </a:tabLst>
                      </a:pPr>
                      <a:r>
                        <a:rPr lang="en-US" sz="1300">
                          <a:effectLst/>
                        </a:rPr>
                        <a:t>28</a:t>
                      </a:r>
                      <a:r>
                        <a:rPr lang="pt-BR" sz="1300">
                          <a:effectLst/>
                        </a:rPr>
                        <a:t>%</a:t>
                      </a:r>
                      <a:endParaRPr lang="pt-BR" sz="13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146" marR="47146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tabLst>
                          <a:tab pos="457200" algn="l"/>
                        </a:tabLst>
                      </a:pPr>
                      <a:r>
                        <a:rPr lang="en-US" sz="1300" dirty="0">
                          <a:effectLst/>
                        </a:rPr>
                        <a:t>10</a:t>
                      </a:r>
                      <a:r>
                        <a:rPr lang="pt-BR" sz="1300" dirty="0">
                          <a:effectLst/>
                        </a:rPr>
                        <a:t>%</a:t>
                      </a:r>
                      <a:endParaRPr lang="pt-BR" sz="1300" dirty="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146" marR="47146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tabLst>
                          <a:tab pos="457200" algn="l"/>
                        </a:tabLst>
                      </a:pPr>
                      <a:r>
                        <a:rPr lang="en-US" sz="1300">
                          <a:effectLst/>
                        </a:rPr>
                        <a:t>14,7</a:t>
                      </a:r>
                      <a:r>
                        <a:rPr lang="pt-BR" sz="1300">
                          <a:effectLst/>
                        </a:rPr>
                        <a:t>%</a:t>
                      </a:r>
                      <a:endParaRPr lang="pt-BR" sz="13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146" marR="47146" marT="0" marB="0" anchor="ctr"/>
                </a:tc>
                <a:extLst>
                  <a:ext uri="{0D108BD9-81ED-4DB2-BD59-A6C34878D82A}">
                    <a16:rowId xmlns:a16="http://schemas.microsoft.com/office/drawing/2014/main" val="3561281028"/>
                  </a:ext>
                </a:extLst>
              </a:tr>
              <a:tr h="180948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tabLst>
                          <a:tab pos="457200" algn="l"/>
                        </a:tabLst>
                      </a:pPr>
                      <a:r>
                        <a:rPr lang="pt-BR" sz="1300">
                          <a:effectLst/>
                        </a:rPr>
                        <a:t>F</a:t>
                      </a:r>
                      <a:endParaRPr lang="pt-BR" sz="13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146" marR="47146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tabLst>
                          <a:tab pos="457200" algn="l"/>
                        </a:tabLst>
                      </a:pPr>
                      <a:r>
                        <a:rPr lang="en-US" sz="1300" dirty="0">
                          <a:effectLst/>
                        </a:rPr>
                        <a:t>85,8</a:t>
                      </a:r>
                      <a:r>
                        <a:rPr lang="pt-BR" sz="1300" dirty="0">
                          <a:effectLst/>
                        </a:rPr>
                        <a:t>%</a:t>
                      </a:r>
                      <a:endParaRPr lang="pt-BR" sz="1300" dirty="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146" marR="47146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tabLst>
                          <a:tab pos="457200" algn="l"/>
                        </a:tabLst>
                      </a:pPr>
                      <a:r>
                        <a:rPr lang="en-US" sz="1300" dirty="0">
                          <a:effectLst/>
                        </a:rPr>
                        <a:t>95,5</a:t>
                      </a:r>
                      <a:r>
                        <a:rPr lang="pt-BR" sz="1300" dirty="0">
                          <a:effectLst/>
                        </a:rPr>
                        <a:t>%</a:t>
                      </a:r>
                      <a:endParaRPr lang="pt-BR" sz="1300" dirty="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146" marR="47146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tabLst>
                          <a:tab pos="457200" algn="l"/>
                        </a:tabLst>
                      </a:pPr>
                      <a:r>
                        <a:rPr lang="en-US" sz="1300" dirty="0">
                          <a:effectLst/>
                        </a:rPr>
                        <a:t>90,4</a:t>
                      </a:r>
                      <a:r>
                        <a:rPr lang="pt-BR" sz="1300" dirty="0">
                          <a:effectLst/>
                        </a:rPr>
                        <a:t>%</a:t>
                      </a:r>
                      <a:endParaRPr lang="pt-BR" sz="1300" dirty="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146" marR="47146" marT="0" marB="0" anchor="ctr"/>
                </a:tc>
                <a:extLst>
                  <a:ext uri="{0D108BD9-81ED-4DB2-BD59-A6C34878D82A}">
                    <a16:rowId xmlns:a16="http://schemas.microsoft.com/office/drawing/2014/main" val="15575961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711951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7AD634-6F36-40BE-BD38-BAA04C6495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914" y="182219"/>
            <a:ext cx="7765321" cy="996423"/>
          </a:xfrm>
        </p:spPr>
        <p:txBody>
          <a:bodyPr/>
          <a:lstStyle/>
          <a:p>
            <a:r>
              <a:rPr lang="pt-BR" dirty="0"/>
              <a:t>Regras de associação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2E0D3B-4CEB-4201-A343-E52565EB4D04}"/>
              </a:ext>
            </a:extLst>
          </p:cNvPr>
          <p:cNvSpPr txBox="1">
            <a:spLocks/>
          </p:cNvSpPr>
          <p:nvPr/>
        </p:nvSpPr>
        <p:spPr>
          <a:xfrm>
            <a:off x="689339" y="1178642"/>
            <a:ext cx="7765322" cy="579120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1600" b="1" i="1" dirty="0">
                <a:effectLst/>
                <a:latin typeface="+mj-lt"/>
              </a:rPr>
              <a:t>Pré-processamento</a:t>
            </a:r>
          </a:p>
          <a:p>
            <a:r>
              <a:rPr lang="pt-BR" sz="1600" b="1" i="1" dirty="0">
                <a:effectLst/>
                <a:latin typeface="+mj-lt"/>
              </a:rPr>
              <a:t>Foram removidos os atributos em que havia um desbalanceamento maior que 90% entre as classes.</a:t>
            </a:r>
          </a:p>
          <a:p>
            <a:r>
              <a:rPr lang="pt-BR" sz="1600" b="1" i="1" dirty="0">
                <a:effectLst/>
                <a:latin typeface="+mj-lt"/>
              </a:rPr>
              <a:t>Os atributos númericos CVF e VEF1 foram transformandos em dados Boolean em relação aos valores normais de uma pessoa de idade e estaturas média, segundo a literatura médica. Foram utilizados os valores de 3,4 e 2,7 para a CVF e VEF1, respectivamente. A idade foi dividia em idosos e não idosos de acordo com a idade de 60 anos</a:t>
            </a:r>
          </a:p>
          <a:p>
            <a:endParaRPr lang="pt-BR" b="1" i="1" dirty="0">
              <a:effectLst/>
              <a:latin typeface="+mj-lt"/>
            </a:endParaRPr>
          </a:p>
          <a:p>
            <a:endParaRPr lang="pt-BR" b="1" i="1" dirty="0">
              <a:effectLst/>
              <a:latin typeface="+mj-lt"/>
            </a:endParaRPr>
          </a:p>
          <a:p>
            <a:endParaRPr lang="pt-BR" b="1" i="1" dirty="0">
              <a:effectLst/>
              <a:latin typeface="+mj-lt"/>
            </a:endParaRPr>
          </a:p>
          <a:p>
            <a:endParaRPr lang="pt-BR" b="1" i="1" dirty="0">
              <a:effectLst/>
              <a:latin typeface="+mj-lt"/>
            </a:endParaRPr>
          </a:p>
          <a:p>
            <a:endParaRPr lang="pt-BR" b="1" i="1" dirty="0">
              <a:effectLst/>
              <a:latin typeface="+mj-lt"/>
            </a:endParaRPr>
          </a:p>
          <a:p>
            <a:endParaRPr lang="pt-BR" b="1" i="1" dirty="0">
              <a:effectLst/>
              <a:latin typeface="+mj-lt"/>
            </a:endParaRPr>
          </a:p>
          <a:p>
            <a:endParaRPr lang="pt-BR" sz="2800" dirty="0">
              <a:latin typeface="+mj-lt"/>
            </a:endParaRPr>
          </a:p>
        </p:txBody>
      </p:sp>
      <p:graphicFrame>
        <p:nvGraphicFramePr>
          <p:cNvPr id="6" name="Table 3">
            <a:extLst>
              <a:ext uri="{FF2B5EF4-FFF2-40B4-BE49-F238E27FC236}">
                <a16:creationId xmlns:a16="http://schemas.microsoft.com/office/drawing/2014/main" id="{96C7B5D6-B81B-4201-9963-13F89DD4E6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4682805"/>
              </p:ext>
            </p:extLst>
          </p:nvPr>
        </p:nvGraphicFramePr>
        <p:xfrm>
          <a:off x="2971800" y="4463899"/>
          <a:ext cx="2747170" cy="21799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5271">
                  <a:extLst>
                    <a:ext uri="{9D8B030D-6E8A-4147-A177-3AD203B41FA5}">
                      <a16:colId xmlns:a16="http://schemas.microsoft.com/office/drawing/2014/main" val="4143415841"/>
                    </a:ext>
                  </a:extLst>
                </a:gridCol>
                <a:gridCol w="1391899">
                  <a:extLst>
                    <a:ext uri="{9D8B030D-6E8A-4147-A177-3AD203B41FA5}">
                      <a16:colId xmlns:a16="http://schemas.microsoft.com/office/drawing/2014/main" val="79533506"/>
                    </a:ext>
                  </a:extLst>
                </a:gridCol>
              </a:tblGrid>
              <a:tr h="272498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tabLst>
                          <a:tab pos="457200" algn="l"/>
                        </a:tabLst>
                      </a:pPr>
                      <a:r>
                        <a:rPr lang="pt-BR" sz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Atributo</a:t>
                      </a:r>
                      <a:endParaRPr lang="pt-BR" sz="12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tabLst>
                          <a:tab pos="457200" algn="l"/>
                        </a:tabLst>
                      </a:pPr>
                      <a:r>
                        <a:rPr lang="pt-BR" sz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Valor</a:t>
                      </a:r>
                      <a:endParaRPr lang="pt-BR" sz="12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785133694"/>
                  </a:ext>
                </a:extLst>
              </a:tr>
              <a:tr h="272498">
                <a:tc>
                  <a:txBody>
                    <a:bodyPr/>
                    <a:lstStyle/>
                    <a:p>
                      <a:pPr algn="l">
                        <a:spcBef>
                          <a:spcPts val="600"/>
                        </a:spcBef>
                        <a:tabLst>
                          <a:tab pos="457200" algn="l"/>
                        </a:tabLst>
                      </a:pPr>
                      <a:r>
                        <a:rPr lang="en-US" sz="1200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CVF Normal</a:t>
                      </a:r>
                      <a:endParaRPr lang="pt-BR" sz="12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tabLst>
                          <a:tab pos="457200" algn="l"/>
                        </a:tabLst>
                      </a:pPr>
                      <a:r>
                        <a:rPr lang="pt-BR" sz="1200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{V,F}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77088383"/>
                  </a:ext>
                </a:extLst>
              </a:tr>
              <a:tr h="272498">
                <a:tc>
                  <a:txBody>
                    <a:bodyPr/>
                    <a:lstStyle/>
                    <a:p>
                      <a:pPr algn="l">
                        <a:spcBef>
                          <a:spcPts val="600"/>
                        </a:spcBef>
                        <a:tabLst>
                          <a:tab pos="457200" algn="l"/>
                        </a:tabLst>
                      </a:pPr>
                      <a:r>
                        <a:rPr lang="en-US" sz="1200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FEV1 Normal</a:t>
                      </a:r>
                      <a:endParaRPr lang="pt-BR" sz="12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tabLst>
                          <a:tab pos="457200" algn="l"/>
                        </a:tabLst>
                      </a:pPr>
                      <a:r>
                        <a:rPr lang="pt-BR" sz="120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{V,F}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885993103"/>
                  </a:ext>
                </a:extLst>
              </a:tr>
              <a:tr h="272498">
                <a:tc>
                  <a:txBody>
                    <a:bodyPr/>
                    <a:lstStyle/>
                    <a:p>
                      <a:pPr algn="l">
                        <a:spcBef>
                          <a:spcPts val="600"/>
                        </a:spcBef>
                        <a:tabLst>
                          <a:tab pos="457200" algn="l"/>
                        </a:tabLst>
                      </a:pPr>
                      <a:r>
                        <a:rPr lang="en-US" sz="1200" noProof="1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Hemoptise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tabLst>
                          <a:tab pos="457200" algn="l"/>
                        </a:tabLst>
                      </a:pPr>
                      <a:r>
                        <a:rPr lang="pt-BR" sz="120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{V,F}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96558092"/>
                  </a:ext>
                </a:extLst>
              </a:tr>
              <a:tr h="272498">
                <a:tc>
                  <a:txBody>
                    <a:bodyPr/>
                    <a:lstStyle/>
                    <a:p>
                      <a:pPr algn="l">
                        <a:spcBef>
                          <a:spcPts val="600"/>
                        </a:spcBef>
                        <a:tabLst>
                          <a:tab pos="457200" algn="l"/>
                        </a:tabLst>
                      </a:pPr>
                      <a:r>
                        <a:rPr lang="en-US" sz="120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Tosse</a:t>
                      </a:r>
                      <a:endParaRPr lang="pt-BR" sz="12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tabLst>
                          <a:tab pos="457200" algn="l"/>
                        </a:tabLst>
                      </a:pPr>
                      <a:r>
                        <a:rPr lang="pt-BR" sz="120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{V,F}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191530053"/>
                  </a:ext>
                </a:extLst>
              </a:tr>
              <a:tr h="272498">
                <a:tc>
                  <a:txBody>
                    <a:bodyPr/>
                    <a:lstStyle/>
                    <a:p>
                      <a:pPr algn="l">
                        <a:spcBef>
                          <a:spcPts val="600"/>
                        </a:spcBef>
                        <a:tabLst>
                          <a:tab pos="457200" algn="l"/>
                        </a:tabLst>
                      </a:pPr>
                      <a:r>
                        <a:rPr lang="en-US" sz="120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Tabagismo</a:t>
                      </a:r>
                      <a:endParaRPr lang="pt-BR" sz="12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tabLst>
                          <a:tab pos="457200" algn="l"/>
                        </a:tabLst>
                      </a:pPr>
                      <a:r>
                        <a:rPr lang="pt-BR" sz="120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{V,F}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571812558"/>
                  </a:ext>
                </a:extLst>
              </a:tr>
              <a:tr h="272498">
                <a:tc>
                  <a:txBody>
                    <a:bodyPr/>
                    <a:lstStyle/>
                    <a:p>
                      <a:pPr algn="l">
                        <a:spcBef>
                          <a:spcPts val="600"/>
                        </a:spcBef>
                        <a:tabLst>
                          <a:tab pos="457200" algn="l"/>
                        </a:tabLst>
                      </a:pPr>
                      <a:r>
                        <a:rPr lang="en-US" sz="120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Idade&lt;60</a:t>
                      </a:r>
                      <a:endParaRPr lang="pt-BR" sz="12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tabLst>
                          <a:tab pos="457200" algn="l"/>
                        </a:tabLst>
                      </a:pPr>
                      <a:r>
                        <a:rPr lang="pt-BR" sz="120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{V,F}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006066619"/>
                  </a:ext>
                </a:extLst>
              </a:tr>
              <a:tr h="272498">
                <a:tc>
                  <a:txBody>
                    <a:bodyPr/>
                    <a:lstStyle/>
                    <a:p>
                      <a:pPr algn="l">
                        <a:spcBef>
                          <a:spcPts val="600"/>
                        </a:spcBef>
                        <a:tabLst>
                          <a:tab pos="457200" algn="l"/>
                        </a:tabLst>
                      </a:pPr>
                      <a:r>
                        <a:rPr lang="en-US" sz="120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Morte 1 ano</a:t>
                      </a:r>
                      <a:endParaRPr lang="pt-BR" sz="12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tabLst>
                          <a:tab pos="457200" algn="l"/>
                        </a:tabLst>
                      </a:pPr>
                      <a:r>
                        <a:rPr lang="pt-BR" sz="1200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{V,F}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7622101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025466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7AD634-6F36-40BE-BD38-BAA04C6495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914" y="182219"/>
            <a:ext cx="7765321" cy="996423"/>
          </a:xfrm>
        </p:spPr>
        <p:txBody>
          <a:bodyPr/>
          <a:lstStyle/>
          <a:p>
            <a:r>
              <a:rPr lang="pt-BR" dirty="0"/>
              <a:t>Regras de associação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2E0D3B-4CEB-4201-A343-E52565EB4D04}"/>
              </a:ext>
            </a:extLst>
          </p:cNvPr>
          <p:cNvSpPr txBox="1">
            <a:spLocks/>
          </p:cNvSpPr>
          <p:nvPr/>
        </p:nvSpPr>
        <p:spPr>
          <a:xfrm>
            <a:off x="762000" y="1981200"/>
            <a:ext cx="7765322" cy="579120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b="1" i="1" dirty="0">
                <a:effectLst/>
                <a:latin typeface="+mj-lt"/>
              </a:rPr>
              <a:t>Algoritmo à Priori</a:t>
            </a:r>
          </a:p>
          <a:p>
            <a:endParaRPr lang="pt-BR" b="1" i="1" dirty="0">
              <a:effectLst/>
              <a:latin typeface="+mj-lt"/>
            </a:endParaRPr>
          </a:p>
          <a:p>
            <a:pPr marL="0" indent="0">
              <a:buNone/>
            </a:pPr>
            <a:r>
              <a:rPr lang="pt-BR" b="1" i="1" dirty="0">
                <a:effectLst/>
                <a:latin typeface="+mj-lt"/>
              </a:rPr>
              <a:t>Suporte mínimo de 0,1 e Confiança Mínima de 0,9: Geração de 154 regras</a:t>
            </a:r>
          </a:p>
          <a:p>
            <a:pPr marL="0" indent="0">
              <a:buNone/>
            </a:pPr>
            <a:endParaRPr lang="pt-BR" b="1" i="1" dirty="0">
              <a:effectLst/>
              <a:latin typeface="+mj-lt"/>
            </a:endParaRPr>
          </a:p>
          <a:p>
            <a:pPr marL="0" indent="0">
              <a:buNone/>
            </a:pPr>
            <a:r>
              <a:rPr lang="pt-BR" b="1" i="1" dirty="0">
                <a:effectLst/>
                <a:latin typeface="+mj-lt"/>
              </a:rPr>
              <a:t>Suporte mínimo de 0,1 e Confiança Mínima de 0,92: Geração de 26 regras (tabela a seguir)</a:t>
            </a:r>
          </a:p>
          <a:p>
            <a:endParaRPr lang="pt-BR" b="1" i="1" dirty="0">
              <a:effectLst/>
              <a:latin typeface="+mj-lt"/>
            </a:endParaRPr>
          </a:p>
          <a:p>
            <a:endParaRPr lang="pt-BR" sz="2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674803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7C295A-CA6D-4E3B-B91B-8DCD68FC0C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339" y="272535"/>
            <a:ext cx="7765321" cy="838199"/>
          </a:xfrm>
        </p:spPr>
        <p:txBody>
          <a:bodyPr/>
          <a:lstStyle/>
          <a:p>
            <a:r>
              <a:rPr lang="pt-BR" dirty="0"/>
              <a:t>Regras de associação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DFB3ED-5A71-4F08-996F-5949A3A2AD08}"/>
              </a:ext>
            </a:extLst>
          </p:cNvPr>
          <p:cNvSpPr txBox="1"/>
          <p:nvPr/>
        </p:nvSpPr>
        <p:spPr>
          <a:xfrm>
            <a:off x="2895600" y="926068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Sup&gt; 0,1       Conf &gt; 0,92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A8E7709E-1155-4EE0-80F4-DDF871BF7D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6106496"/>
              </p:ext>
            </p:extLst>
          </p:nvPr>
        </p:nvGraphicFramePr>
        <p:xfrm>
          <a:off x="1295400" y="1295400"/>
          <a:ext cx="6781800" cy="540632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781800">
                  <a:extLst>
                    <a:ext uri="{9D8B030D-6E8A-4147-A177-3AD203B41FA5}">
                      <a16:colId xmlns:a16="http://schemas.microsoft.com/office/drawing/2014/main" val="1076313134"/>
                    </a:ext>
                  </a:extLst>
                </a:gridCol>
              </a:tblGrid>
              <a:tr h="258321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tabLst>
                          <a:tab pos="457200" algn="l"/>
                        </a:tabLst>
                      </a:pPr>
                      <a:r>
                        <a:rPr lang="pt-BR" sz="1300" dirty="0">
                          <a:effectLst/>
                        </a:rPr>
                        <a:t>Regras </a:t>
                      </a:r>
                      <a:endParaRPr lang="pt-BR" sz="1300" dirty="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479" marR="43479" marT="0" marB="0" anchor="ctr"/>
                </a:tc>
                <a:extLst>
                  <a:ext uri="{0D108BD9-81ED-4DB2-BD59-A6C34878D82A}">
                    <a16:rowId xmlns:a16="http://schemas.microsoft.com/office/drawing/2014/main" val="3495422419"/>
                  </a:ext>
                </a:extLst>
              </a:tr>
              <a:tr h="198000">
                <a:tc>
                  <a:txBody>
                    <a:bodyPr/>
                    <a:lstStyle/>
                    <a:p>
                      <a:pPr algn="l">
                        <a:spcBef>
                          <a:spcPts val="600"/>
                        </a:spcBef>
                        <a:tabLst>
                          <a:tab pos="457200" algn="l"/>
                        </a:tabLst>
                      </a:pPr>
                      <a:r>
                        <a:rPr lang="en-US" sz="1000" b="0" noProof="1">
                          <a:solidFill>
                            <a:sysClr val="windowText" lastClr="000000"/>
                          </a:solidFill>
                          <a:effectLst/>
                        </a:rPr>
                        <a:t>  1. CVF Normal=T FEV1 Normal=T Tosse=F 53 ==&gt; Morte 1 ano=F 50    conf:(0.94)</a:t>
                      </a:r>
                      <a:endParaRPr lang="en-US" sz="1000" b="0" noProof="1">
                        <a:solidFill>
                          <a:sysClr val="windowText" lastClr="000000"/>
                        </a:solidFill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479" marR="43479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7669797"/>
                  </a:ext>
                </a:extLst>
              </a:tr>
              <a:tr h="198000">
                <a:tc>
                  <a:txBody>
                    <a:bodyPr/>
                    <a:lstStyle/>
                    <a:p>
                      <a:pPr algn="l">
                        <a:spcBef>
                          <a:spcPts val="600"/>
                        </a:spcBef>
                        <a:tabLst>
                          <a:tab pos="457200" algn="l"/>
                        </a:tabLst>
                      </a:pPr>
                      <a:r>
                        <a:rPr lang="pt-BR" sz="1000" b="0" dirty="0">
                          <a:solidFill>
                            <a:sysClr val="windowText" lastClr="000000"/>
                          </a:solidFill>
                          <a:effectLst/>
                        </a:rPr>
                        <a:t>  2. CVF Normal=F Tabagismo=F 52 ==&gt; Morte 1 ano=F 49    conf:(0.94)</a:t>
                      </a:r>
                      <a:endParaRPr lang="pt-BR" sz="1000" b="0" dirty="0">
                        <a:solidFill>
                          <a:sysClr val="windowText" lastClr="000000"/>
                        </a:solidFill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479" marR="43479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5185450"/>
                  </a:ext>
                </a:extLst>
              </a:tr>
              <a:tr h="198000">
                <a:tc>
                  <a:txBody>
                    <a:bodyPr/>
                    <a:lstStyle/>
                    <a:p>
                      <a:pPr algn="l">
                        <a:spcBef>
                          <a:spcPts val="600"/>
                        </a:spcBef>
                        <a:tabLst>
                          <a:tab pos="457200" algn="l"/>
                        </a:tabLst>
                      </a:pPr>
                      <a:r>
                        <a:rPr lang="pt-BR" sz="1000" b="0" dirty="0">
                          <a:solidFill>
                            <a:sysClr val="windowText" lastClr="000000"/>
                          </a:solidFill>
                          <a:effectLst/>
                        </a:rPr>
                        <a:t>  </a:t>
                      </a:r>
                      <a:r>
                        <a:rPr lang="en-US" sz="1000" b="0" dirty="0">
                          <a:solidFill>
                            <a:sysClr val="windowText" lastClr="000000"/>
                          </a:solidFill>
                          <a:effectLst/>
                        </a:rPr>
                        <a:t>3. CVF </a:t>
                      </a:r>
                      <a:r>
                        <a:rPr lang="en-US" sz="1000" b="0" noProof="1">
                          <a:solidFill>
                            <a:sysClr val="windowText" lastClr="000000"/>
                          </a:solidFill>
                          <a:effectLst/>
                        </a:rPr>
                        <a:t>Normal=T FEV1 Normal=T Hemoptise=F Tosse=F 52 ==&gt; Morte 1 ano=F 49    conf:(0.94)</a:t>
                      </a:r>
                      <a:endParaRPr lang="en-US" sz="1000" b="0" noProof="1">
                        <a:solidFill>
                          <a:sysClr val="windowText" lastClr="000000"/>
                        </a:solidFill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479" marR="43479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0137294"/>
                  </a:ext>
                </a:extLst>
              </a:tr>
              <a:tr h="198000">
                <a:tc>
                  <a:txBody>
                    <a:bodyPr/>
                    <a:lstStyle/>
                    <a:p>
                      <a:pPr algn="l">
                        <a:spcBef>
                          <a:spcPts val="600"/>
                        </a:spcBef>
                        <a:tabLst>
                          <a:tab pos="457200" algn="l"/>
                        </a:tabLst>
                      </a:pPr>
                      <a:r>
                        <a:rPr lang="pt-BR" sz="1000" b="0" dirty="0">
                          <a:solidFill>
                            <a:sysClr val="windowText" lastClr="000000"/>
                          </a:solidFill>
                          <a:effectLst/>
                        </a:rPr>
                        <a:t>  4. FEV1 Normal=T Tosse=F 68 ==&gt; Morte 1 ano=F 64    conf:(0.94)</a:t>
                      </a:r>
                      <a:endParaRPr lang="pt-BR" sz="1000" b="0" dirty="0">
                        <a:solidFill>
                          <a:sysClr val="windowText" lastClr="000000"/>
                        </a:solidFill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479" marR="43479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7887659"/>
                  </a:ext>
                </a:extLst>
              </a:tr>
              <a:tr h="198000">
                <a:tc>
                  <a:txBody>
                    <a:bodyPr/>
                    <a:lstStyle/>
                    <a:p>
                      <a:pPr algn="l">
                        <a:spcBef>
                          <a:spcPts val="600"/>
                        </a:spcBef>
                        <a:tabLst>
                          <a:tab pos="457200" algn="l"/>
                        </a:tabLst>
                      </a:pPr>
                      <a:r>
                        <a:rPr lang="pt-BR" sz="1000" b="0" dirty="0">
                          <a:solidFill>
                            <a:sysClr val="windowText" lastClr="000000"/>
                          </a:solidFill>
                          <a:effectLst/>
                        </a:rPr>
                        <a:t>  5. FEV1 Normal=T Hemoptise=F Tosse=F 65 ==&gt; Morte 1 ano=F 61    conf:(0.94)</a:t>
                      </a:r>
                      <a:endParaRPr lang="pt-BR" sz="1000" b="0" dirty="0">
                        <a:solidFill>
                          <a:sysClr val="windowText" lastClr="000000"/>
                        </a:solidFill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479" marR="43479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4497959"/>
                  </a:ext>
                </a:extLst>
              </a:tr>
              <a:tr h="198000">
                <a:tc>
                  <a:txBody>
                    <a:bodyPr/>
                    <a:lstStyle/>
                    <a:p>
                      <a:pPr algn="l">
                        <a:spcBef>
                          <a:spcPts val="600"/>
                        </a:spcBef>
                        <a:tabLst>
                          <a:tab pos="457200" algn="l"/>
                        </a:tabLst>
                      </a:pPr>
                      <a:r>
                        <a:rPr lang="pt-BR" sz="1000" b="0" dirty="0">
                          <a:solidFill>
                            <a:sysClr val="windowText" lastClr="000000"/>
                          </a:solidFill>
                          <a:effectLst/>
                        </a:rPr>
                        <a:t>  6. Hemoptise=F Tosse=F Idade&lt;60=T 58 ==&gt; Morte 1 ano=F 54    conf:(0.93)</a:t>
                      </a:r>
                      <a:endParaRPr lang="pt-BR" sz="1000" b="0" dirty="0">
                        <a:solidFill>
                          <a:sysClr val="windowText" lastClr="000000"/>
                        </a:solidFill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479" marR="43479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8965343"/>
                  </a:ext>
                </a:extLst>
              </a:tr>
              <a:tr h="198000">
                <a:tc>
                  <a:txBody>
                    <a:bodyPr/>
                    <a:lstStyle/>
                    <a:p>
                      <a:pPr algn="l">
                        <a:spcBef>
                          <a:spcPts val="600"/>
                        </a:spcBef>
                        <a:tabLst>
                          <a:tab pos="457200" algn="l"/>
                        </a:tabLst>
                      </a:pPr>
                      <a:r>
                        <a:rPr lang="pt-BR" sz="1000" b="0" dirty="0">
                          <a:solidFill>
                            <a:sysClr val="windowText" lastClr="000000"/>
                          </a:solidFill>
                          <a:effectLst/>
                        </a:rPr>
                        <a:t>  </a:t>
                      </a:r>
                      <a:r>
                        <a:rPr lang="en-US" sz="1000" b="0" dirty="0">
                          <a:solidFill>
                            <a:sysClr val="windowText" lastClr="000000"/>
                          </a:solidFill>
                          <a:effectLst/>
                        </a:rPr>
                        <a:t>7. CVF </a:t>
                      </a:r>
                      <a:r>
                        <a:rPr lang="en-US" sz="1000" b="0" noProof="1">
                          <a:solidFill>
                            <a:sysClr val="windowText" lastClr="000000"/>
                          </a:solidFill>
                          <a:effectLst/>
                        </a:rPr>
                        <a:t>Normal=T FEV1 Normal=T Hemoptise=F Idade&lt;60=T 67 ==&gt; Morte 1 ano=F 62    conf:(0.93)</a:t>
                      </a:r>
                      <a:endParaRPr lang="en-US" sz="1000" b="0" noProof="1">
                        <a:solidFill>
                          <a:sysClr val="windowText" lastClr="000000"/>
                        </a:solidFill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479" marR="43479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1388743"/>
                  </a:ext>
                </a:extLst>
              </a:tr>
              <a:tr h="198000">
                <a:tc>
                  <a:txBody>
                    <a:bodyPr/>
                    <a:lstStyle/>
                    <a:p>
                      <a:pPr algn="l">
                        <a:spcBef>
                          <a:spcPts val="600"/>
                        </a:spcBef>
                        <a:tabLst>
                          <a:tab pos="457200" algn="l"/>
                        </a:tabLst>
                      </a:pPr>
                      <a:r>
                        <a:rPr lang="pt-BR" sz="1000" b="0" dirty="0">
                          <a:solidFill>
                            <a:sysClr val="windowText" lastClr="000000"/>
                          </a:solidFill>
                          <a:effectLst/>
                        </a:rPr>
                        <a:t>  8. Tosse=F Idade&lt;60=T 65 ==&gt; Morte 1 ano=F 60    conf:(0.92)</a:t>
                      </a:r>
                      <a:endParaRPr lang="pt-BR" sz="1000" b="0" dirty="0">
                        <a:solidFill>
                          <a:sysClr val="windowText" lastClr="000000"/>
                        </a:solidFill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479" marR="43479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0370147"/>
                  </a:ext>
                </a:extLst>
              </a:tr>
              <a:tr h="198000">
                <a:tc>
                  <a:txBody>
                    <a:bodyPr/>
                    <a:lstStyle/>
                    <a:p>
                      <a:pPr algn="l">
                        <a:spcBef>
                          <a:spcPts val="600"/>
                        </a:spcBef>
                        <a:tabLst>
                          <a:tab pos="457200" algn="l"/>
                        </a:tabLst>
                      </a:pPr>
                      <a:r>
                        <a:rPr lang="pt-BR" sz="1000" b="0" dirty="0">
                          <a:solidFill>
                            <a:sysClr val="windowText" lastClr="000000"/>
                          </a:solidFill>
                          <a:effectLst/>
                        </a:rPr>
                        <a:t>  </a:t>
                      </a:r>
                      <a:r>
                        <a:rPr lang="en-US" sz="1000" b="0" dirty="0">
                          <a:solidFill>
                            <a:sysClr val="windowText" lastClr="000000"/>
                          </a:solidFill>
                          <a:effectLst/>
                        </a:rPr>
                        <a:t>9. CVF Normal=T </a:t>
                      </a:r>
                      <a:r>
                        <a:rPr lang="en-US" sz="1000" b="0" noProof="1">
                          <a:solidFill>
                            <a:sysClr val="windowText" lastClr="000000"/>
                          </a:solidFill>
                          <a:effectLst/>
                        </a:rPr>
                        <a:t>FEV1 Normal=T Hemoptise=F Tabagismo=T Idade&lt;60=T 52 ==&gt; Morte 1 ano=F 48    conf:(0.92)</a:t>
                      </a:r>
                      <a:endParaRPr lang="en-US" sz="1000" b="0" noProof="1">
                        <a:solidFill>
                          <a:sysClr val="windowText" lastClr="000000"/>
                        </a:solidFill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479" marR="43479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9805217"/>
                  </a:ext>
                </a:extLst>
              </a:tr>
              <a:tr h="198000">
                <a:tc>
                  <a:txBody>
                    <a:bodyPr/>
                    <a:lstStyle/>
                    <a:p>
                      <a:pPr algn="l">
                        <a:spcBef>
                          <a:spcPts val="600"/>
                        </a:spcBef>
                        <a:tabLst>
                          <a:tab pos="457200" algn="l"/>
                        </a:tabLst>
                      </a:pPr>
                      <a:r>
                        <a:rPr lang="en-US" sz="1000" b="0" dirty="0">
                          <a:solidFill>
                            <a:sysClr val="windowText" lastClr="000000"/>
                          </a:solidFill>
                          <a:effectLst/>
                        </a:rPr>
                        <a:t> 10</a:t>
                      </a:r>
                      <a:r>
                        <a:rPr lang="en-US" sz="1000" b="0" noProof="1">
                          <a:solidFill>
                            <a:sysClr val="windowText" lastClr="000000"/>
                          </a:solidFill>
                          <a:effectLst/>
                        </a:rPr>
                        <a:t>. FEV1 Normal=T Hemoptise=F Idade&lt;60=T 76 ==&gt; Morte 1 ano=F 70    conf:(0.92)</a:t>
                      </a:r>
                      <a:endParaRPr lang="en-US" sz="1000" b="0" noProof="1">
                        <a:solidFill>
                          <a:sysClr val="windowText" lastClr="000000"/>
                        </a:solidFill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479" marR="43479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4988422"/>
                  </a:ext>
                </a:extLst>
              </a:tr>
              <a:tr h="198000">
                <a:tc>
                  <a:txBody>
                    <a:bodyPr/>
                    <a:lstStyle/>
                    <a:p>
                      <a:pPr algn="l">
                        <a:spcBef>
                          <a:spcPts val="600"/>
                        </a:spcBef>
                        <a:tabLst>
                          <a:tab pos="457200" algn="l"/>
                        </a:tabLst>
                      </a:pPr>
                      <a:r>
                        <a:rPr lang="en-US" sz="1000" b="0" noProof="1">
                          <a:solidFill>
                            <a:sysClr val="windowText" lastClr="000000"/>
                          </a:solidFill>
                          <a:effectLst/>
                        </a:rPr>
                        <a:t> 11. CVF Normal=T Tosse=F 61 ==&gt; Morte 1 ano=F 56    conf:(0.92)</a:t>
                      </a:r>
                      <a:endParaRPr lang="en-US" sz="1000" b="0" noProof="1">
                        <a:solidFill>
                          <a:sysClr val="windowText" lastClr="000000"/>
                        </a:solidFill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479" marR="43479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0676896"/>
                  </a:ext>
                </a:extLst>
              </a:tr>
              <a:tr h="198000">
                <a:tc>
                  <a:txBody>
                    <a:bodyPr/>
                    <a:lstStyle/>
                    <a:p>
                      <a:pPr algn="l">
                        <a:spcBef>
                          <a:spcPts val="600"/>
                        </a:spcBef>
                        <a:tabLst>
                          <a:tab pos="457200" algn="l"/>
                        </a:tabLst>
                      </a:pPr>
                      <a:r>
                        <a:rPr lang="en-US" sz="1000" b="0" noProof="1">
                          <a:solidFill>
                            <a:sysClr val="windowText" lastClr="000000"/>
                          </a:solidFill>
                          <a:effectLst/>
                        </a:rPr>
                        <a:t> 12. FEV1 Normal=T Hemoptise=F Tabagismo=T Idade&lt;60=T 61 ==&gt; Morte 1 ano=F 56    conf:(0.92)</a:t>
                      </a:r>
                      <a:endParaRPr lang="en-US" sz="1000" b="0" noProof="1">
                        <a:solidFill>
                          <a:sysClr val="windowText" lastClr="000000"/>
                        </a:solidFill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479" marR="43479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9087008"/>
                  </a:ext>
                </a:extLst>
              </a:tr>
              <a:tr h="198000">
                <a:tc>
                  <a:txBody>
                    <a:bodyPr/>
                    <a:lstStyle/>
                    <a:p>
                      <a:pPr algn="l">
                        <a:spcBef>
                          <a:spcPts val="600"/>
                        </a:spcBef>
                        <a:tabLst>
                          <a:tab pos="457200" algn="l"/>
                        </a:tabLst>
                      </a:pPr>
                      <a:r>
                        <a:rPr lang="pt-BR" sz="1000" b="0" dirty="0">
                          <a:solidFill>
                            <a:sysClr val="windowText" lastClr="000000"/>
                          </a:solidFill>
                          <a:effectLst/>
                        </a:rPr>
                        <a:t> 13. Tabagismo=F 84 ==&gt; Morte 1 ano=F 77    conf:(0.92)</a:t>
                      </a:r>
                      <a:endParaRPr lang="pt-BR" sz="1000" b="0" dirty="0">
                        <a:solidFill>
                          <a:sysClr val="windowText" lastClr="000000"/>
                        </a:solidFill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479" marR="43479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9275065"/>
                  </a:ext>
                </a:extLst>
              </a:tr>
              <a:tr h="198000">
                <a:tc>
                  <a:txBody>
                    <a:bodyPr/>
                    <a:lstStyle/>
                    <a:p>
                      <a:pPr algn="l">
                        <a:spcBef>
                          <a:spcPts val="600"/>
                        </a:spcBef>
                        <a:tabLst>
                          <a:tab pos="457200" algn="l"/>
                        </a:tabLst>
                      </a:pPr>
                      <a:r>
                        <a:rPr lang="pt-BR" sz="1000" b="0">
                          <a:solidFill>
                            <a:sysClr val="windowText" lastClr="000000"/>
                          </a:solidFill>
                          <a:effectLst/>
                        </a:rPr>
                        <a:t> </a:t>
                      </a:r>
                      <a:r>
                        <a:rPr lang="en-US" sz="1000" b="0">
                          <a:solidFill>
                            <a:sysClr val="windowText" lastClr="000000"/>
                          </a:solidFill>
                          <a:effectLst/>
                        </a:rPr>
                        <a:t>14. FEV1 Normal=T Idade&lt;60=T 83 ==&gt; Morte 1 ano=F 76    conf:(0.92)</a:t>
                      </a:r>
                      <a:endParaRPr lang="pt-BR" sz="1000" b="0">
                        <a:solidFill>
                          <a:sysClr val="windowText" lastClr="000000"/>
                        </a:solidFill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479" marR="43479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9885715"/>
                  </a:ext>
                </a:extLst>
              </a:tr>
              <a:tr h="198000">
                <a:tc>
                  <a:txBody>
                    <a:bodyPr/>
                    <a:lstStyle/>
                    <a:p>
                      <a:pPr algn="l">
                        <a:spcBef>
                          <a:spcPts val="600"/>
                        </a:spcBef>
                        <a:tabLst>
                          <a:tab pos="457200" algn="l"/>
                        </a:tabLst>
                      </a:pPr>
                      <a:r>
                        <a:rPr lang="en-US" sz="1000" b="0" dirty="0">
                          <a:solidFill>
                            <a:sysClr val="windowText" lastClr="000000"/>
                          </a:solidFill>
                          <a:effectLst/>
                        </a:rPr>
                        <a:t> 15. CVF Normal=T </a:t>
                      </a:r>
                      <a:r>
                        <a:rPr lang="en-US" sz="1000" b="0" noProof="1">
                          <a:solidFill>
                            <a:sysClr val="windowText" lastClr="000000"/>
                          </a:solidFill>
                          <a:effectLst/>
                        </a:rPr>
                        <a:t>FEV1 Normal=T Idade&lt;60=T 71 ==&gt; Morte 1 ano=F 65    conf:</a:t>
                      </a:r>
                      <a:r>
                        <a:rPr lang="en-US" sz="1000" b="0" dirty="0">
                          <a:solidFill>
                            <a:sysClr val="windowText" lastClr="000000"/>
                          </a:solidFill>
                          <a:effectLst/>
                        </a:rPr>
                        <a:t>(0.92)</a:t>
                      </a:r>
                      <a:endParaRPr lang="pt-BR" sz="1000" b="0" dirty="0">
                        <a:solidFill>
                          <a:sysClr val="windowText" lastClr="000000"/>
                        </a:solidFill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479" marR="43479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1036202"/>
                  </a:ext>
                </a:extLst>
              </a:tr>
              <a:tr h="198000">
                <a:tc>
                  <a:txBody>
                    <a:bodyPr/>
                    <a:lstStyle/>
                    <a:p>
                      <a:pPr algn="l">
                        <a:spcBef>
                          <a:spcPts val="600"/>
                        </a:spcBef>
                        <a:tabLst>
                          <a:tab pos="457200" algn="l"/>
                        </a:tabLst>
                      </a:pPr>
                      <a:r>
                        <a:rPr lang="pt-BR" sz="1000" b="0" dirty="0">
                          <a:solidFill>
                            <a:sysClr val="windowText" lastClr="000000"/>
                          </a:solidFill>
                          <a:effectLst/>
                        </a:rPr>
                        <a:t> 16. Hemoptise=F Tabagismo=F 69 ==&gt; Morte 1 ano=F 63    conf:(0.91)</a:t>
                      </a:r>
                      <a:endParaRPr lang="pt-BR" sz="1000" b="0" dirty="0">
                        <a:solidFill>
                          <a:sysClr val="windowText" lastClr="000000"/>
                        </a:solidFill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479" marR="43479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9035035"/>
                  </a:ext>
                </a:extLst>
              </a:tr>
              <a:tr h="198000">
                <a:tc>
                  <a:txBody>
                    <a:bodyPr/>
                    <a:lstStyle/>
                    <a:p>
                      <a:pPr algn="l">
                        <a:spcBef>
                          <a:spcPts val="600"/>
                        </a:spcBef>
                        <a:tabLst>
                          <a:tab pos="457200" algn="l"/>
                        </a:tabLst>
                      </a:pPr>
                      <a:r>
                        <a:rPr lang="pt-BR" sz="1000" b="0" dirty="0">
                          <a:solidFill>
                            <a:sysClr val="windowText" lastClr="000000"/>
                          </a:solidFill>
                          <a:effectLst/>
                        </a:rPr>
                        <a:t> </a:t>
                      </a:r>
                      <a:r>
                        <a:rPr lang="en-US" sz="1000" b="0" dirty="0">
                          <a:solidFill>
                            <a:sysClr val="windowText" lastClr="000000"/>
                          </a:solidFill>
                          <a:effectLst/>
                        </a:rPr>
                        <a:t>17. CVF </a:t>
                      </a:r>
                      <a:r>
                        <a:rPr lang="en-US" sz="1000" b="0" noProof="1">
                          <a:solidFill>
                            <a:sysClr val="windowText" lastClr="000000"/>
                          </a:solidFill>
                          <a:effectLst/>
                        </a:rPr>
                        <a:t>Normal=T Hemoptise=F Tosse=F 57 ==&gt; Morte 1 ano=F 52    conf:(0.91)</a:t>
                      </a:r>
                      <a:endParaRPr lang="en-US" sz="1000" b="0" noProof="1">
                        <a:solidFill>
                          <a:sysClr val="windowText" lastClr="000000"/>
                        </a:solidFill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479" marR="43479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5967025"/>
                  </a:ext>
                </a:extLst>
              </a:tr>
              <a:tr h="198000">
                <a:tc>
                  <a:txBody>
                    <a:bodyPr/>
                    <a:lstStyle/>
                    <a:p>
                      <a:pPr algn="l">
                        <a:spcBef>
                          <a:spcPts val="600"/>
                        </a:spcBef>
                        <a:tabLst>
                          <a:tab pos="457200" algn="l"/>
                        </a:tabLst>
                      </a:pPr>
                      <a:r>
                        <a:rPr lang="en-US" sz="1000" b="0" dirty="0">
                          <a:solidFill>
                            <a:sysClr val="windowText" lastClr="000000"/>
                          </a:solidFill>
                          <a:effectLst/>
                        </a:rPr>
                        <a:t> 18. CVF Normal=T </a:t>
                      </a:r>
                      <a:r>
                        <a:rPr lang="en-US" sz="1000" b="0" noProof="1">
                          <a:solidFill>
                            <a:sysClr val="windowText" lastClr="000000"/>
                          </a:solidFill>
                          <a:effectLst/>
                        </a:rPr>
                        <a:t>Hemoptise=F Idade&lt;60=T 78 ==&gt; Morte 1 ano=F 71    conf:(0.91)</a:t>
                      </a:r>
                      <a:endParaRPr lang="en-US" sz="1000" b="0" noProof="1">
                        <a:solidFill>
                          <a:sysClr val="windowText" lastClr="000000"/>
                        </a:solidFill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479" marR="43479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6025085"/>
                  </a:ext>
                </a:extLst>
              </a:tr>
              <a:tr h="198000">
                <a:tc>
                  <a:txBody>
                    <a:bodyPr/>
                    <a:lstStyle/>
                    <a:p>
                      <a:pPr algn="l">
                        <a:spcBef>
                          <a:spcPts val="600"/>
                        </a:spcBef>
                        <a:tabLst>
                          <a:tab pos="457200" algn="l"/>
                        </a:tabLst>
                      </a:pPr>
                      <a:r>
                        <a:rPr lang="en-US" sz="1000" b="0" noProof="1">
                          <a:solidFill>
                            <a:sysClr val="windowText" lastClr="000000"/>
                          </a:solidFill>
                          <a:effectLst/>
                        </a:rPr>
                        <a:t> 19. FEV1 Normal=T Tabagismo=T Idade&lt;60=T 66 ==&gt; Morte 1 ano=F 60    conf:(0.91)</a:t>
                      </a:r>
                      <a:endParaRPr lang="en-US" sz="1000" b="0" noProof="1">
                        <a:solidFill>
                          <a:sysClr val="windowText" lastClr="000000"/>
                        </a:solidFill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479" marR="43479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8934528"/>
                  </a:ext>
                </a:extLst>
              </a:tr>
              <a:tr h="198000">
                <a:tc>
                  <a:txBody>
                    <a:bodyPr/>
                    <a:lstStyle/>
                    <a:p>
                      <a:pPr algn="l">
                        <a:spcBef>
                          <a:spcPts val="600"/>
                        </a:spcBef>
                        <a:tabLst>
                          <a:tab pos="457200" algn="l"/>
                        </a:tabLst>
                      </a:pPr>
                      <a:r>
                        <a:rPr lang="en-US" sz="1000" b="0" noProof="1">
                          <a:solidFill>
                            <a:sysClr val="windowText" lastClr="000000"/>
                          </a:solidFill>
                          <a:effectLst/>
                        </a:rPr>
                        <a:t> 20. CVF Normal=T FEV1 Normal=T Tabagismo=T Idade&lt;60=T 55 ==&gt; Morte 1 ano=F 50    conf:(0.91)</a:t>
                      </a:r>
                      <a:endParaRPr lang="en-US" sz="1000" b="0" noProof="1">
                        <a:solidFill>
                          <a:sysClr val="windowText" lastClr="000000"/>
                        </a:solidFill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479" marR="43479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2903614"/>
                  </a:ext>
                </a:extLst>
              </a:tr>
              <a:tr h="198000">
                <a:tc>
                  <a:txBody>
                    <a:bodyPr/>
                    <a:lstStyle/>
                    <a:p>
                      <a:pPr algn="l">
                        <a:spcBef>
                          <a:spcPts val="600"/>
                        </a:spcBef>
                        <a:tabLst>
                          <a:tab pos="457200" algn="l"/>
                        </a:tabLst>
                      </a:pPr>
                      <a:r>
                        <a:rPr lang="en-US" sz="1000" b="0" noProof="1">
                          <a:solidFill>
                            <a:sysClr val="windowText" lastClr="000000"/>
                          </a:solidFill>
                          <a:effectLst/>
                        </a:rPr>
                        <a:t> 21. CVF Normal=T Idade&lt;60=T 86 ==&gt; Morte 1 ano=F 78    conf:(0.91)</a:t>
                      </a:r>
                      <a:endParaRPr lang="en-US" sz="1000" b="0" noProof="1">
                        <a:solidFill>
                          <a:sysClr val="windowText" lastClr="000000"/>
                        </a:solidFill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479" marR="43479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127996"/>
                  </a:ext>
                </a:extLst>
              </a:tr>
              <a:tr h="198000">
                <a:tc>
                  <a:txBody>
                    <a:bodyPr/>
                    <a:lstStyle/>
                    <a:p>
                      <a:pPr algn="l">
                        <a:spcBef>
                          <a:spcPts val="600"/>
                        </a:spcBef>
                        <a:tabLst>
                          <a:tab pos="457200" algn="l"/>
                        </a:tabLst>
                      </a:pPr>
                      <a:r>
                        <a:rPr lang="pt-BR" sz="1000" b="0" dirty="0">
                          <a:solidFill>
                            <a:sysClr val="windowText" lastClr="000000"/>
                          </a:solidFill>
                          <a:effectLst/>
                        </a:rPr>
                        <a:t> 22. Hemoptise=F Tosse=F Tabagismo=T 95 ==&gt; Morte 1 ano=F 86    conf:(0.91)</a:t>
                      </a:r>
                      <a:endParaRPr lang="pt-BR" sz="1000" b="0" dirty="0">
                        <a:solidFill>
                          <a:sysClr val="windowText" lastClr="000000"/>
                        </a:solidFill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479" marR="43479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8707249"/>
                  </a:ext>
                </a:extLst>
              </a:tr>
              <a:tr h="198000">
                <a:tc>
                  <a:txBody>
                    <a:bodyPr/>
                    <a:lstStyle/>
                    <a:p>
                      <a:pPr algn="l">
                        <a:spcBef>
                          <a:spcPts val="600"/>
                        </a:spcBef>
                        <a:tabLst>
                          <a:tab pos="457200" algn="l"/>
                        </a:tabLst>
                      </a:pPr>
                      <a:r>
                        <a:rPr lang="pt-BR" sz="1000" b="0" dirty="0">
                          <a:solidFill>
                            <a:sysClr val="windowText" lastClr="000000"/>
                          </a:solidFill>
                          <a:effectLst/>
                        </a:rPr>
                        <a:t> </a:t>
                      </a:r>
                      <a:r>
                        <a:rPr lang="en-US" sz="1000" b="0" dirty="0">
                          <a:solidFill>
                            <a:sysClr val="windowText" lastClr="000000"/>
                          </a:solidFill>
                          <a:effectLst/>
                        </a:rPr>
                        <a:t>23. CVF Normal</a:t>
                      </a:r>
                      <a:r>
                        <a:rPr lang="en-US" sz="1000" b="0" noProof="1">
                          <a:solidFill>
                            <a:sysClr val="windowText" lastClr="000000"/>
                          </a:solidFill>
                          <a:effectLst/>
                        </a:rPr>
                        <a:t>=T Hemoptise=F Tabagismo=T Idade&lt;60=T 61 ==&gt; Morte 1 ano=F 55    conf:(0.9)</a:t>
                      </a:r>
                      <a:endParaRPr lang="en-US" sz="1000" b="0" noProof="1">
                        <a:solidFill>
                          <a:sysClr val="windowText" lastClr="000000"/>
                        </a:solidFill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479" marR="43479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4670576"/>
                  </a:ext>
                </a:extLst>
              </a:tr>
              <a:tr h="198000">
                <a:tc>
                  <a:txBody>
                    <a:bodyPr/>
                    <a:lstStyle/>
                    <a:p>
                      <a:pPr algn="l">
                        <a:spcBef>
                          <a:spcPts val="600"/>
                        </a:spcBef>
                        <a:tabLst>
                          <a:tab pos="457200" algn="l"/>
                        </a:tabLst>
                      </a:pPr>
                      <a:r>
                        <a:rPr lang="pt-BR" sz="1000" b="0" dirty="0">
                          <a:solidFill>
                            <a:sysClr val="windowText" lastClr="000000"/>
                          </a:solidFill>
                          <a:effectLst/>
                        </a:rPr>
                        <a:t> 24. Hemoptise=F Tosse=F 132 ==&gt; Morte 1 ano=F 119    conf:(0.9)</a:t>
                      </a:r>
                      <a:endParaRPr lang="pt-BR" sz="1000" b="0" dirty="0">
                        <a:solidFill>
                          <a:sysClr val="windowText" lastClr="000000"/>
                        </a:solidFill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479" marR="43479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7498877"/>
                  </a:ext>
                </a:extLst>
              </a:tr>
              <a:tr h="198000">
                <a:tc>
                  <a:txBody>
                    <a:bodyPr/>
                    <a:lstStyle/>
                    <a:p>
                      <a:pPr algn="l">
                        <a:spcBef>
                          <a:spcPts val="600"/>
                        </a:spcBef>
                        <a:tabLst>
                          <a:tab pos="457200" algn="l"/>
                        </a:tabLst>
                      </a:pPr>
                      <a:r>
                        <a:rPr lang="pt-BR" sz="1000" b="0" dirty="0">
                          <a:solidFill>
                            <a:sysClr val="windowText" lastClr="000000"/>
                          </a:solidFill>
                          <a:effectLst/>
                        </a:rPr>
                        <a:t> 25. Tosse=F 147 ==&gt; Morte 1 ano=F 132    conf:(0.9)</a:t>
                      </a:r>
                      <a:endParaRPr lang="pt-BR" sz="1000" b="0" dirty="0">
                        <a:solidFill>
                          <a:sysClr val="windowText" lastClr="000000"/>
                        </a:solidFill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479" marR="43479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0380606"/>
                  </a:ext>
                </a:extLst>
              </a:tr>
              <a:tr h="198000">
                <a:tc>
                  <a:txBody>
                    <a:bodyPr/>
                    <a:lstStyle/>
                    <a:p>
                      <a:pPr algn="l">
                        <a:spcBef>
                          <a:spcPts val="600"/>
                        </a:spcBef>
                        <a:tabLst>
                          <a:tab pos="457200" algn="l"/>
                        </a:tabLst>
                      </a:pPr>
                      <a:r>
                        <a:rPr lang="pt-BR" sz="1000" b="0" dirty="0">
                          <a:solidFill>
                            <a:sysClr val="windowText" lastClr="000000"/>
                          </a:solidFill>
                          <a:effectLst/>
                        </a:rPr>
                        <a:t> </a:t>
                      </a:r>
                      <a:r>
                        <a:rPr lang="en-US" sz="1000" b="0" dirty="0">
                          <a:solidFill>
                            <a:sysClr val="windowText" lastClr="000000"/>
                          </a:solidFill>
                          <a:effectLst/>
                        </a:rPr>
                        <a:t>26. CVF Normal=T </a:t>
                      </a:r>
                      <a:r>
                        <a:rPr lang="en-US" sz="1000" b="0" noProof="1">
                          <a:solidFill>
                            <a:sysClr val="windowText" lastClr="000000"/>
                          </a:solidFill>
                          <a:effectLst/>
                        </a:rPr>
                        <a:t>Tabagismo=T Idade&lt;60=T 68 ==&gt; Morte 1 ano=F 61   </a:t>
                      </a:r>
                      <a:r>
                        <a:rPr lang="en-US" sz="1000" b="0" dirty="0">
                          <a:solidFill>
                            <a:sysClr val="windowText" lastClr="000000"/>
                          </a:solidFill>
                          <a:effectLst/>
                        </a:rPr>
                        <a:t> conf:(0.9)</a:t>
                      </a:r>
                      <a:endParaRPr lang="pt-BR" sz="1000" b="0" dirty="0">
                        <a:solidFill>
                          <a:sysClr val="windowText" lastClr="000000"/>
                        </a:solidFill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479" marR="43479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28574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513616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FC7342-7C6A-437A-AB7D-1193DE127D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577486" y="340716"/>
            <a:ext cx="7765321" cy="1326321"/>
          </a:xfrm>
        </p:spPr>
        <p:txBody>
          <a:bodyPr/>
          <a:lstStyle/>
          <a:p>
            <a:r>
              <a:rPr lang="pt-BR" dirty="0"/>
              <a:t>Base de dados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7C0AEE-3715-4C7E-8875-E7B276EC1B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828800"/>
            <a:ext cx="8382000" cy="475250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400" dirty="0">
                <a:effectLst/>
              </a:rPr>
              <a:t>Travel Review Ratings Data Set-  Data Set:</a:t>
            </a:r>
          </a:p>
          <a:p>
            <a:pPr marL="0" indent="0">
              <a:buNone/>
            </a:pPr>
            <a:r>
              <a:rPr lang="en-US" sz="1400" dirty="0">
                <a:effectLst/>
              </a:rPr>
              <a:t> http://archive.ics.uci.edu/ml/datasets/Tarvel+Review+Ratings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400" dirty="0">
                <a:effectLst/>
              </a:rPr>
              <a:t>Number of Attributes:  25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400" dirty="0">
                <a:effectLst/>
              </a:rPr>
              <a:t>Number of Instances:  5455</a:t>
            </a:r>
          </a:p>
          <a:p>
            <a:pPr marL="0" indent="0" algn="just">
              <a:buNone/>
            </a:pPr>
            <a:r>
              <a:rPr lang="pt-BR" sz="1400" dirty="0">
                <a:effectLst/>
              </a:rPr>
              <a:t>Ausência de itens faltantes</a:t>
            </a:r>
          </a:p>
          <a:p>
            <a:pPr marL="0" indent="0" algn="just">
              <a:buNone/>
            </a:pPr>
            <a:r>
              <a:rPr lang="en-US" sz="1400" dirty="0">
                <a:effectLst/>
              </a:rPr>
              <a:t>Fonte:</a:t>
            </a:r>
          </a:p>
          <a:p>
            <a:pPr marL="0" indent="0" algn="just">
              <a:buNone/>
            </a:pPr>
            <a:r>
              <a:rPr lang="en-US" sz="1400" noProof="1">
                <a:effectLst/>
              </a:rPr>
              <a:t>Shini Renjith, shinirenjith </a:t>
            </a:r>
            <a:r>
              <a:rPr lang="en-US" sz="1400" dirty="0">
                <a:effectLst/>
              </a:rPr>
              <a:t>@gmail.com</a:t>
            </a:r>
          </a:p>
          <a:p>
            <a:pPr marL="0" indent="0" algn="just">
              <a:buNone/>
            </a:pPr>
            <a:r>
              <a:rPr lang="pt-BR" sz="1400" dirty="0">
                <a:effectLst/>
              </a:rPr>
              <a:t>Conjunto de dados com a captura de avaliações de usuários de comentários do Google. As avaliações sobre atrações de 24 categorias em toda a Europa são consideradas. </a:t>
            </a:r>
          </a:p>
          <a:p>
            <a:pPr marL="0" indent="0" algn="just">
              <a:buNone/>
            </a:pPr>
            <a:r>
              <a:rPr lang="pt-BR" sz="1400" dirty="0">
                <a:effectLst/>
              </a:rPr>
              <a:t>A classificação do usuário do Google varia de 1 a 5 e a média da classificação do usuário por categoria é calculada.</a:t>
            </a:r>
          </a:p>
          <a:p>
            <a:pPr marL="0" indent="0" algn="just">
              <a:buNone/>
            </a:pPr>
            <a:endParaRPr lang="pt-BR" sz="1400" dirty="0">
              <a:effectLst/>
            </a:endParaRPr>
          </a:p>
          <a:p>
            <a:pPr marL="0" indent="0" algn="just">
              <a:buNone/>
            </a:pPr>
            <a:r>
              <a:rPr lang="pt-BR" sz="1400" dirty="0">
                <a:effectLst/>
              </a:rPr>
              <a:t>Importância: Avaliações de lugares, hotéis, transporte, comida ou restaurantes podem ter um grande impacto nas decisões dos viajantes e podendo gerar vantagem competitiva para empresas do setor.</a:t>
            </a:r>
          </a:p>
        </p:txBody>
      </p:sp>
      <p:pic>
        <p:nvPicPr>
          <p:cNvPr id="3074" name="Picture 2" descr="10 melhores sites de viagens | Top site de viagens">
            <a:extLst>
              <a:ext uri="{FF2B5EF4-FFF2-40B4-BE49-F238E27FC236}">
                <a16:creationId xmlns:a16="http://schemas.microsoft.com/office/drawing/2014/main" id="{6359041A-4060-41D2-9B4D-3AD5221745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166688"/>
            <a:ext cx="2000250" cy="1421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76812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EC9D4E19-EFFB-4C5D-ACF6-798EF43163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9836965"/>
              </p:ext>
            </p:extLst>
          </p:nvPr>
        </p:nvGraphicFramePr>
        <p:xfrm>
          <a:off x="1143000" y="1600200"/>
          <a:ext cx="3124200" cy="45359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8617">
                  <a:extLst>
                    <a:ext uri="{9D8B030D-6E8A-4147-A177-3AD203B41FA5}">
                      <a16:colId xmlns:a16="http://schemas.microsoft.com/office/drawing/2014/main" val="4143415841"/>
                    </a:ext>
                  </a:extLst>
                </a:gridCol>
                <a:gridCol w="1895583">
                  <a:extLst>
                    <a:ext uri="{9D8B030D-6E8A-4147-A177-3AD203B41FA5}">
                      <a16:colId xmlns:a16="http://schemas.microsoft.com/office/drawing/2014/main" val="79533506"/>
                    </a:ext>
                  </a:extLst>
                </a:gridCol>
              </a:tblGrid>
              <a:tr h="348923">
                <a:tc>
                  <a:txBody>
                    <a:bodyPr/>
                    <a:lstStyle/>
                    <a:p>
                      <a:r>
                        <a:rPr lang="pt-BR" sz="1300" dirty="0">
                          <a:latin typeface="+mn-lt"/>
                        </a:rPr>
                        <a:t>Atributo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sz="1300" dirty="0">
                          <a:latin typeface="+mn-lt"/>
                        </a:rPr>
                        <a:t>Valores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85133694"/>
                  </a:ext>
                </a:extLst>
              </a:tr>
              <a:tr h="348923">
                <a:tc>
                  <a:txBody>
                    <a:bodyPr/>
                    <a:lstStyle/>
                    <a:p>
                      <a:pPr algn="l" fontAlgn="b"/>
                      <a:r>
                        <a:rPr lang="pt-BR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Igreja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r>
                        <a:rPr lang="en-US" sz="1300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[0-5]</a:t>
                      </a:r>
                      <a:endParaRPr lang="pt-BR" sz="1300" dirty="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088383"/>
                  </a:ext>
                </a:extLst>
              </a:tr>
              <a:tr h="348923">
                <a:tc>
                  <a:txBody>
                    <a:bodyPr/>
                    <a:lstStyle/>
                    <a:p>
                      <a:pPr algn="l" fontAlgn="b"/>
                      <a:r>
                        <a:rPr lang="pt-BR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Resort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[0-5]</a:t>
                      </a:r>
                      <a:endParaRPr kumimoji="0" lang="pt-BR" sz="13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85993103"/>
                  </a:ext>
                </a:extLst>
              </a:tr>
              <a:tr h="348923">
                <a:tc>
                  <a:txBody>
                    <a:bodyPr/>
                    <a:lstStyle/>
                    <a:p>
                      <a:pPr algn="l" fontAlgn="b"/>
                      <a:r>
                        <a:rPr lang="pt-BR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Praia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[0-5]</a:t>
                      </a:r>
                      <a:endParaRPr kumimoji="0" lang="pt-BR" sz="13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558092"/>
                  </a:ext>
                </a:extLst>
              </a:tr>
              <a:tr h="348923">
                <a:tc>
                  <a:txBody>
                    <a:bodyPr/>
                    <a:lstStyle/>
                    <a:p>
                      <a:pPr algn="l" fontAlgn="b"/>
                      <a:r>
                        <a:rPr lang="pt-BR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Parque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[0-5]</a:t>
                      </a:r>
                      <a:endParaRPr kumimoji="0" lang="pt-BR" sz="13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91530053"/>
                  </a:ext>
                </a:extLst>
              </a:tr>
              <a:tr h="348923">
                <a:tc>
                  <a:txBody>
                    <a:bodyPr/>
                    <a:lstStyle/>
                    <a:p>
                      <a:pPr algn="l" fontAlgn="b"/>
                      <a:r>
                        <a:rPr lang="pt-BR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Teatro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[0-5]</a:t>
                      </a:r>
                      <a:endParaRPr kumimoji="0" lang="pt-BR" sz="13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1812558"/>
                  </a:ext>
                </a:extLst>
              </a:tr>
              <a:tr h="348923">
                <a:tc>
                  <a:txBody>
                    <a:bodyPr/>
                    <a:lstStyle/>
                    <a:p>
                      <a:pPr algn="l" fontAlgn="b"/>
                      <a:r>
                        <a:rPr lang="pt-BR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Museu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[0-5]</a:t>
                      </a:r>
                      <a:endParaRPr kumimoji="0" lang="pt-BR" sz="13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06066619"/>
                  </a:ext>
                </a:extLst>
              </a:tr>
              <a:tr h="348923">
                <a:tc>
                  <a:txBody>
                    <a:bodyPr/>
                    <a:lstStyle/>
                    <a:p>
                      <a:pPr algn="l" fontAlgn="b"/>
                      <a:r>
                        <a:rPr lang="pt-BR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Shopping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[0-5]</a:t>
                      </a:r>
                      <a:endParaRPr kumimoji="0" lang="pt-BR" sz="13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62210105"/>
                  </a:ext>
                </a:extLst>
              </a:tr>
              <a:tr h="348923">
                <a:tc>
                  <a:txBody>
                    <a:bodyPr/>
                    <a:lstStyle/>
                    <a:p>
                      <a:pPr algn="l" fontAlgn="b"/>
                      <a:r>
                        <a:rPr lang="pt-BR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Zoológico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[0-5]</a:t>
                      </a:r>
                      <a:endParaRPr kumimoji="0" lang="pt-BR" sz="13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50630933"/>
                  </a:ext>
                </a:extLst>
              </a:tr>
              <a:tr h="348923">
                <a:tc>
                  <a:txBody>
                    <a:bodyPr/>
                    <a:lstStyle/>
                    <a:p>
                      <a:pPr algn="l" fontAlgn="b"/>
                      <a:r>
                        <a:rPr lang="pt-BR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Restaurante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[0-5]</a:t>
                      </a:r>
                      <a:endParaRPr kumimoji="0" lang="pt-BR" sz="13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3521665"/>
                  </a:ext>
                </a:extLst>
              </a:tr>
              <a:tr h="348923">
                <a:tc>
                  <a:txBody>
                    <a:bodyPr/>
                    <a:lstStyle/>
                    <a:p>
                      <a:pPr algn="l" fontAlgn="b"/>
                      <a:r>
                        <a:rPr lang="pt-BR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Pub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[0-5]</a:t>
                      </a:r>
                      <a:endParaRPr kumimoji="0" lang="pt-BR" sz="13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71103388"/>
                  </a:ext>
                </a:extLst>
              </a:tr>
              <a:tr h="348923">
                <a:tc>
                  <a:txBody>
                    <a:bodyPr/>
                    <a:lstStyle/>
                    <a:p>
                      <a:pPr algn="l" fontAlgn="b"/>
                      <a:r>
                        <a:rPr lang="pt-BR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Serviços Locais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[0-5]</a:t>
                      </a:r>
                      <a:endParaRPr kumimoji="0" lang="pt-BR" sz="13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90214194"/>
                  </a:ext>
                </a:extLst>
              </a:tr>
              <a:tr h="348923">
                <a:tc>
                  <a:txBody>
                    <a:bodyPr/>
                    <a:lstStyle/>
                    <a:p>
                      <a:pPr algn="l" fontAlgn="b"/>
                      <a:r>
                        <a:rPr lang="pt-BR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Burguer/Pizza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[0-5]</a:t>
                      </a:r>
                      <a:endParaRPr kumimoji="0" lang="pt-BR" sz="13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30427839"/>
                  </a:ext>
                </a:extLst>
              </a:tr>
            </a:tbl>
          </a:graphicData>
        </a:graphic>
      </p:graphicFrame>
      <p:sp>
        <p:nvSpPr>
          <p:cNvPr id="7" name="Title 7">
            <a:extLst>
              <a:ext uri="{FF2B5EF4-FFF2-40B4-BE49-F238E27FC236}">
                <a16:creationId xmlns:a16="http://schemas.microsoft.com/office/drawing/2014/main" id="{88C7E071-D7B7-472C-B196-081D672FCFF3}"/>
              </a:ext>
            </a:extLst>
          </p:cNvPr>
          <p:cNvSpPr txBox="1">
            <a:spLocks/>
          </p:cNvSpPr>
          <p:nvPr/>
        </p:nvSpPr>
        <p:spPr>
          <a:xfrm>
            <a:off x="689339" y="533400"/>
            <a:ext cx="7765321" cy="858148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/>
              <a:t>Características</a:t>
            </a:r>
          </a:p>
        </p:txBody>
      </p:sp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05D0124B-D649-48ED-B479-22A4E51DA0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6696016"/>
              </p:ext>
            </p:extLst>
          </p:nvPr>
        </p:nvGraphicFramePr>
        <p:xfrm>
          <a:off x="4953000" y="1600200"/>
          <a:ext cx="2971800" cy="45359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1600">
                  <a:extLst>
                    <a:ext uri="{9D8B030D-6E8A-4147-A177-3AD203B41FA5}">
                      <a16:colId xmlns:a16="http://schemas.microsoft.com/office/drawing/2014/main" val="4143415841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79533506"/>
                    </a:ext>
                  </a:extLst>
                </a:gridCol>
              </a:tblGrid>
              <a:tr h="348923">
                <a:tc>
                  <a:txBody>
                    <a:bodyPr/>
                    <a:lstStyle/>
                    <a:p>
                      <a:r>
                        <a:rPr lang="pt-BR" sz="1300" dirty="0">
                          <a:latin typeface="+mn-lt"/>
                        </a:rPr>
                        <a:t>Atributo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sz="1300" dirty="0">
                          <a:latin typeface="+mn-lt"/>
                        </a:rPr>
                        <a:t>Valores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85133694"/>
                  </a:ext>
                </a:extLst>
              </a:tr>
              <a:tr h="348923">
                <a:tc>
                  <a:txBody>
                    <a:bodyPr/>
                    <a:lstStyle/>
                    <a:p>
                      <a:pPr algn="l" fontAlgn="b"/>
                      <a:r>
                        <a:rPr lang="pt-BR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Hotel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r>
                        <a:rPr lang="en-US" sz="1300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[0-5]</a:t>
                      </a:r>
                      <a:endParaRPr lang="pt-BR" sz="1300" dirty="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98874022"/>
                  </a:ext>
                </a:extLst>
              </a:tr>
              <a:tr h="348923">
                <a:tc>
                  <a:txBody>
                    <a:bodyPr/>
                    <a:lstStyle/>
                    <a:p>
                      <a:pPr algn="l" fontAlgn="b"/>
                      <a:r>
                        <a:rPr lang="pt-BR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Bar de Sucos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[0-5]</a:t>
                      </a:r>
                      <a:endParaRPr kumimoji="0" lang="pt-BR" sz="13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7726436"/>
                  </a:ext>
                </a:extLst>
              </a:tr>
              <a:tr h="348923">
                <a:tc>
                  <a:txBody>
                    <a:bodyPr/>
                    <a:lstStyle/>
                    <a:p>
                      <a:pPr algn="l" fontAlgn="b"/>
                      <a:r>
                        <a:rPr lang="pt-BR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Galeria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[0-5]</a:t>
                      </a:r>
                      <a:endParaRPr kumimoji="0" lang="pt-BR" sz="13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66180588"/>
                  </a:ext>
                </a:extLst>
              </a:tr>
              <a:tr h="348923">
                <a:tc>
                  <a:txBody>
                    <a:bodyPr/>
                    <a:lstStyle/>
                    <a:p>
                      <a:pPr algn="l" fontAlgn="b"/>
                      <a:r>
                        <a:rPr lang="pt-BR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Club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[0-5]</a:t>
                      </a:r>
                      <a:endParaRPr kumimoji="0" lang="pt-BR" sz="13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37402874"/>
                  </a:ext>
                </a:extLst>
              </a:tr>
              <a:tr h="348923">
                <a:tc>
                  <a:txBody>
                    <a:bodyPr/>
                    <a:lstStyle/>
                    <a:p>
                      <a:pPr algn="l" fontAlgn="b"/>
                      <a:r>
                        <a:rPr lang="pt-BR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Piscina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[0-5]</a:t>
                      </a:r>
                      <a:endParaRPr kumimoji="0" lang="pt-BR" sz="13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904192"/>
                  </a:ext>
                </a:extLst>
              </a:tr>
              <a:tr h="348923">
                <a:tc>
                  <a:txBody>
                    <a:bodyPr/>
                    <a:lstStyle/>
                    <a:p>
                      <a:pPr algn="l" fontAlgn="b"/>
                      <a:r>
                        <a:rPr lang="pt-BR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Academia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[0-5]</a:t>
                      </a:r>
                      <a:endParaRPr kumimoji="0" lang="pt-BR" sz="13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51053113"/>
                  </a:ext>
                </a:extLst>
              </a:tr>
              <a:tr h="348923">
                <a:tc>
                  <a:txBody>
                    <a:bodyPr/>
                    <a:lstStyle/>
                    <a:p>
                      <a:pPr algn="l" fontAlgn="b"/>
                      <a:r>
                        <a:rPr lang="pt-BR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Padaria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[0-5]</a:t>
                      </a:r>
                      <a:endParaRPr kumimoji="0" lang="pt-BR" sz="13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31694111"/>
                  </a:ext>
                </a:extLst>
              </a:tr>
              <a:tr h="348923">
                <a:tc>
                  <a:txBody>
                    <a:bodyPr/>
                    <a:lstStyle/>
                    <a:p>
                      <a:pPr algn="l" fontAlgn="b"/>
                      <a:r>
                        <a:rPr lang="pt-BR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Beleza/Spa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[0-5]</a:t>
                      </a:r>
                      <a:endParaRPr kumimoji="0" lang="pt-BR" sz="13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76899848"/>
                  </a:ext>
                </a:extLst>
              </a:tr>
              <a:tr h="348923">
                <a:tc>
                  <a:txBody>
                    <a:bodyPr/>
                    <a:lstStyle/>
                    <a:p>
                      <a:pPr algn="l" fontAlgn="b"/>
                      <a:r>
                        <a:rPr lang="pt-BR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Cafeteria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[0-5]</a:t>
                      </a:r>
                      <a:endParaRPr kumimoji="0" lang="pt-BR" sz="13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74464815"/>
                  </a:ext>
                </a:extLst>
              </a:tr>
              <a:tr h="348923">
                <a:tc>
                  <a:txBody>
                    <a:bodyPr/>
                    <a:lstStyle/>
                    <a:p>
                      <a:pPr algn="l" fontAlgn="b"/>
                      <a:r>
                        <a:rPr lang="pt-BR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Vista/ Paisagem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[0-5]</a:t>
                      </a:r>
                      <a:endParaRPr kumimoji="0" lang="pt-BR" sz="13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26366350"/>
                  </a:ext>
                </a:extLst>
              </a:tr>
              <a:tr h="348923">
                <a:tc>
                  <a:txBody>
                    <a:bodyPr/>
                    <a:lstStyle/>
                    <a:p>
                      <a:pPr algn="l" fontAlgn="b"/>
                      <a:r>
                        <a:rPr lang="pt-BR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Monumento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[0-5]</a:t>
                      </a:r>
                      <a:endParaRPr kumimoji="0" lang="pt-BR" sz="13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4403693"/>
                  </a:ext>
                </a:extLst>
              </a:tr>
              <a:tr h="348923">
                <a:tc>
                  <a:txBody>
                    <a:bodyPr/>
                    <a:lstStyle/>
                    <a:p>
                      <a:pPr algn="l" fontAlgn="b"/>
                      <a:r>
                        <a:rPr lang="pt-BR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Jardim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[0-5]</a:t>
                      </a:r>
                      <a:endParaRPr kumimoji="0" lang="pt-BR" sz="13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802106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13274710"/>
      </p:ext>
    </p:extLst>
  </p:cSld>
  <p:clrMapOvr>
    <a:masterClrMapping/>
  </p:clrMapOvr>
  <p:transition>
    <p:dissolv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BB5492-2DC2-4D77-99F7-52560B91AF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81000"/>
            <a:ext cx="7765321" cy="1326321"/>
          </a:xfrm>
        </p:spPr>
        <p:txBody>
          <a:bodyPr/>
          <a:lstStyle/>
          <a:p>
            <a:r>
              <a:rPr lang="pt-BR" dirty="0"/>
              <a:t>Clusterização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A155BF-11CC-41A7-94DA-F86DE4F8A18E}"/>
              </a:ext>
            </a:extLst>
          </p:cNvPr>
          <p:cNvSpPr txBox="1"/>
          <p:nvPr/>
        </p:nvSpPr>
        <p:spPr>
          <a:xfrm>
            <a:off x="1533148" y="1522655"/>
            <a:ext cx="5918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Escolha do número ótimo de Clusters – Método Elbow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E20768-FB10-457A-99D4-DC13E096E0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209800"/>
            <a:ext cx="7924800" cy="4210050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734287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BB5492-2DC2-4D77-99F7-52560B91AF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81000"/>
            <a:ext cx="7765321" cy="1326321"/>
          </a:xfrm>
        </p:spPr>
        <p:txBody>
          <a:bodyPr/>
          <a:lstStyle/>
          <a:p>
            <a:r>
              <a:rPr lang="pt-BR" dirty="0"/>
              <a:t>Clusterização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A155BF-11CC-41A7-94DA-F86DE4F8A18E}"/>
              </a:ext>
            </a:extLst>
          </p:cNvPr>
          <p:cNvSpPr txBox="1"/>
          <p:nvPr/>
        </p:nvSpPr>
        <p:spPr>
          <a:xfrm>
            <a:off x="1533148" y="1522655"/>
            <a:ext cx="6313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Escolha do número ótimo de Clusters – Método Silhouette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FF3BFC6-14AB-4A96-8A7B-27152C4039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3" t="4075" b="5555"/>
          <a:stretch/>
        </p:blipFill>
        <p:spPr>
          <a:xfrm>
            <a:off x="855688" y="2362200"/>
            <a:ext cx="7432623" cy="3810000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946081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BB5492-2DC2-4D77-99F7-52560B91AF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81000"/>
            <a:ext cx="7765321" cy="1326321"/>
          </a:xfrm>
        </p:spPr>
        <p:txBody>
          <a:bodyPr/>
          <a:lstStyle/>
          <a:p>
            <a:r>
              <a:rPr lang="pt-BR" dirty="0"/>
              <a:t>Clusterização K means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A155BF-11CC-41A7-94DA-F86DE4F8A18E}"/>
              </a:ext>
            </a:extLst>
          </p:cNvPr>
          <p:cNvSpPr txBox="1"/>
          <p:nvPr/>
        </p:nvSpPr>
        <p:spPr>
          <a:xfrm>
            <a:off x="3429000" y="1337989"/>
            <a:ext cx="1938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R STUDIO K = 12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594B3B-3566-4CEA-A674-6E078C0137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093" y="2074069"/>
            <a:ext cx="8001000" cy="4250531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569151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62ED45-5CFB-45D4-9043-420C4D8CD1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515093"/>
            <a:ext cx="5715453" cy="1326321"/>
          </a:xfrm>
        </p:spPr>
        <p:txBody>
          <a:bodyPr/>
          <a:lstStyle/>
          <a:p>
            <a:r>
              <a:rPr lang="pt-BR" dirty="0"/>
              <a:t>Estatísticas</a:t>
            </a:r>
          </a:p>
        </p:txBody>
      </p:sp>
      <p:pic>
        <p:nvPicPr>
          <p:cNvPr id="4098" name="Picture 2" descr="10 sintomas de câncer de pulmão e como confirmar o diagnóstico - Tua Saúde">
            <a:extLst>
              <a:ext uri="{FF2B5EF4-FFF2-40B4-BE49-F238E27FC236}">
                <a16:creationId xmlns:a16="http://schemas.microsoft.com/office/drawing/2014/main" id="{B145313C-EBE3-4639-9587-3AD0B1B1D72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0"/>
            <a:ext cx="2819400" cy="1881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924D53B-015A-47CD-B693-CB746C47F6B5}"/>
              </a:ext>
            </a:extLst>
          </p:cNvPr>
          <p:cNvSpPr txBox="1"/>
          <p:nvPr/>
        </p:nvSpPr>
        <p:spPr>
          <a:xfrm>
            <a:off x="533400" y="2067237"/>
            <a:ext cx="80772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pt-BR" sz="1800" b="1" i="1" dirty="0">
                <a:effectLst/>
                <a:latin typeface="Verdana" panose="020B0604030504040204" pitchFamily="34" charset="0"/>
              </a:rPr>
              <a:t> </a:t>
            </a:r>
            <a:r>
              <a:rPr lang="pt-BR" sz="1800" b="1" i="1" dirty="0">
                <a:effectLst/>
                <a:latin typeface="+mj-lt"/>
              </a:rPr>
              <a:t>O câncer de pulmão é a doença maligna mais comum em todo o mundo; de todos os novos casos de câncer no mundo, 13% são de câncer de pulmão. </a:t>
            </a:r>
          </a:p>
          <a:p>
            <a:pPr algn="just"/>
            <a:endParaRPr lang="pt-BR" sz="1800" b="1" i="0" dirty="0">
              <a:effectLst/>
              <a:latin typeface="+mj-lt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pt-BR" b="1" dirty="0">
                <a:latin typeface="+mj-lt"/>
              </a:rPr>
              <a:t> O câncer de pulmão é o segundo tipo de câncer de maior incidência em homens e o quarto tipo de câncer de maior incidência em mulheres no país, sendo a </a:t>
            </a:r>
            <a:r>
              <a:rPr lang="pt-BR" sz="1800" b="1" i="0" dirty="0">
                <a:effectLst/>
                <a:latin typeface="+mj-lt"/>
              </a:rPr>
              <a:t>principal causa de mortalidade por câncer no Brasil. 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pt-BR" sz="1800" b="1" i="0" dirty="0">
              <a:effectLst/>
              <a:latin typeface="+mj-lt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pt-BR" sz="1800" b="1" i="0" dirty="0">
                <a:effectLst/>
                <a:latin typeface="+mj-lt"/>
              </a:rPr>
              <a:t>Como na maioria dos países, o câncer de pulmão é a principal causa de mortalidade por câncer por câncer entre homens e mulheres, representando aproximadamente 25% de todas as mortes por câncer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pt-BR" sz="1800" b="1" i="0" dirty="0">
              <a:effectLst/>
              <a:latin typeface="+mj-lt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pt-BR" sz="1800" b="1" i="0" dirty="0">
                <a:effectLst/>
                <a:latin typeface="+mj-lt"/>
              </a:rPr>
              <a:t>A taxa de sobrevida em 5 anos padronizada pela idade no país é de 18%. </a:t>
            </a:r>
            <a:endParaRPr lang="pt-BR" sz="24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190983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BB5492-2DC2-4D77-99F7-52560B91AF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81000"/>
            <a:ext cx="7765321" cy="1326321"/>
          </a:xfrm>
        </p:spPr>
        <p:txBody>
          <a:bodyPr/>
          <a:lstStyle/>
          <a:p>
            <a:r>
              <a:rPr lang="pt-BR" dirty="0"/>
              <a:t>Clusterização K means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A155BF-11CC-41A7-94DA-F86DE4F8A18E}"/>
              </a:ext>
            </a:extLst>
          </p:cNvPr>
          <p:cNvSpPr txBox="1"/>
          <p:nvPr/>
        </p:nvSpPr>
        <p:spPr>
          <a:xfrm>
            <a:off x="3429000" y="1337989"/>
            <a:ext cx="1938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R STUDIO K = 12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229F478-81C8-41B8-BA9E-B19D1E03C1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50" t="29259" r="4167" b="9347"/>
          <a:stretch/>
        </p:blipFill>
        <p:spPr>
          <a:xfrm>
            <a:off x="304800" y="2176189"/>
            <a:ext cx="8648700" cy="3157811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D529056-63B0-43B1-8D42-D4DF3E26BA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83" t="82593" r="2083" b="12309"/>
          <a:stretch/>
        </p:blipFill>
        <p:spPr>
          <a:xfrm>
            <a:off x="296333" y="5986189"/>
            <a:ext cx="8657167" cy="262211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633858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BB5492-2DC2-4D77-99F7-52560B91AF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81000"/>
            <a:ext cx="7765321" cy="1326321"/>
          </a:xfrm>
        </p:spPr>
        <p:txBody>
          <a:bodyPr/>
          <a:lstStyle/>
          <a:p>
            <a:r>
              <a:rPr lang="pt-BR" dirty="0"/>
              <a:t>Clusterização K means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A155BF-11CC-41A7-94DA-F86DE4F8A18E}"/>
              </a:ext>
            </a:extLst>
          </p:cNvPr>
          <p:cNvSpPr txBox="1"/>
          <p:nvPr/>
        </p:nvSpPr>
        <p:spPr>
          <a:xfrm>
            <a:off x="3429000" y="1337989"/>
            <a:ext cx="1938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R STUDIO K = 12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E34D9B-9FBA-4E35-93EF-DCDA35A1E8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7778" r="8411" b="10000"/>
          <a:stretch/>
        </p:blipFill>
        <p:spPr>
          <a:xfrm>
            <a:off x="240861" y="2328589"/>
            <a:ext cx="8662278" cy="3310211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951894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BB5492-2DC2-4D77-99F7-52560B91AF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81000"/>
            <a:ext cx="7765321" cy="1326321"/>
          </a:xfrm>
        </p:spPr>
        <p:txBody>
          <a:bodyPr/>
          <a:lstStyle/>
          <a:p>
            <a:r>
              <a:rPr lang="pt-BR" dirty="0"/>
              <a:t>Clusterização K means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A155BF-11CC-41A7-94DA-F86DE4F8A18E}"/>
              </a:ext>
            </a:extLst>
          </p:cNvPr>
          <p:cNvSpPr txBox="1"/>
          <p:nvPr/>
        </p:nvSpPr>
        <p:spPr>
          <a:xfrm>
            <a:off x="3429000" y="1337989"/>
            <a:ext cx="1938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R STUDIO K = 12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69C7BB3-2742-4B28-B6CE-9A4C60C3A9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0741" r="10000" b="8519"/>
          <a:stretch/>
        </p:blipFill>
        <p:spPr>
          <a:xfrm>
            <a:off x="406901" y="2355021"/>
            <a:ext cx="8449232" cy="3207579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03268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BB5492-2DC2-4D77-99F7-52560B91AF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81000"/>
            <a:ext cx="7765321" cy="1326321"/>
          </a:xfrm>
        </p:spPr>
        <p:txBody>
          <a:bodyPr/>
          <a:lstStyle/>
          <a:p>
            <a:r>
              <a:rPr lang="pt-BR" dirty="0"/>
              <a:t>Clusterização K means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A155BF-11CC-41A7-94DA-F86DE4F8A18E}"/>
              </a:ext>
            </a:extLst>
          </p:cNvPr>
          <p:cNvSpPr txBox="1"/>
          <p:nvPr/>
        </p:nvSpPr>
        <p:spPr>
          <a:xfrm>
            <a:off x="3429000" y="1337989"/>
            <a:ext cx="15872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WEKA K = 12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15924D-62FB-4A0E-A07A-03FA0350C5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2963" r="83333" b="10000"/>
          <a:stretch/>
        </p:blipFill>
        <p:spPr>
          <a:xfrm>
            <a:off x="2971800" y="2209800"/>
            <a:ext cx="3048000" cy="3810000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740241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BB5492-2DC2-4D77-99F7-52560B91AF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81000"/>
            <a:ext cx="7765321" cy="1326321"/>
          </a:xfrm>
        </p:spPr>
        <p:txBody>
          <a:bodyPr/>
          <a:lstStyle/>
          <a:p>
            <a:r>
              <a:rPr lang="pt-BR" dirty="0"/>
              <a:t>Clusterização K means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A155BF-11CC-41A7-94DA-F86DE4F8A18E}"/>
              </a:ext>
            </a:extLst>
          </p:cNvPr>
          <p:cNvSpPr txBox="1"/>
          <p:nvPr/>
        </p:nvSpPr>
        <p:spPr>
          <a:xfrm>
            <a:off x="3429000" y="1337989"/>
            <a:ext cx="15872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WEKA K = 12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61D0842-CAE9-4839-82AF-A62F1A0AAF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555" r="4167" b="15926"/>
          <a:stretch/>
        </p:blipFill>
        <p:spPr>
          <a:xfrm>
            <a:off x="190500" y="1981200"/>
            <a:ext cx="8763000" cy="4038600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794110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BB5492-2DC2-4D77-99F7-52560B91AF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81000"/>
            <a:ext cx="7765321" cy="1326321"/>
          </a:xfrm>
        </p:spPr>
        <p:txBody>
          <a:bodyPr/>
          <a:lstStyle/>
          <a:p>
            <a:r>
              <a:rPr lang="pt-BR" dirty="0"/>
              <a:t>Clusterização DBSCAN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A155BF-11CC-41A7-94DA-F86DE4F8A18E}"/>
              </a:ext>
            </a:extLst>
          </p:cNvPr>
          <p:cNvSpPr txBox="1"/>
          <p:nvPr/>
        </p:nvSpPr>
        <p:spPr>
          <a:xfrm>
            <a:off x="3429000" y="1337989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R STUDIO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02F159-3874-40E9-BACE-FC347CDA75DD}"/>
              </a:ext>
            </a:extLst>
          </p:cNvPr>
          <p:cNvSpPr txBox="1"/>
          <p:nvPr/>
        </p:nvSpPr>
        <p:spPr>
          <a:xfrm>
            <a:off x="1503308" y="1707321"/>
            <a:ext cx="6400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Escolha do número ideal de eps– Função kNNdistplot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5F79D11-8BCD-43BF-83FA-1848D319CB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527" r="2500" b="5555"/>
          <a:stretch/>
        </p:blipFill>
        <p:spPr>
          <a:xfrm>
            <a:off x="259914" y="2445985"/>
            <a:ext cx="8624171" cy="3876766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46057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BB5492-2DC2-4D77-99F7-52560B91AF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76200"/>
            <a:ext cx="7765321" cy="1326321"/>
          </a:xfrm>
        </p:spPr>
        <p:txBody>
          <a:bodyPr/>
          <a:lstStyle/>
          <a:p>
            <a:r>
              <a:rPr lang="pt-BR" dirty="0"/>
              <a:t>Clusterização DBSCAN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A155BF-11CC-41A7-94DA-F86DE4F8A18E}"/>
              </a:ext>
            </a:extLst>
          </p:cNvPr>
          <p:cNvSpPr txBox="1"/>
          <p:nvPr/>
        </p:nvSpPr>
        <p:spPr>
          <a:xfrm>
            <a:off x="2286000" y="1219201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R STUDIO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02F159-3874-40E9-BACE-FC347CDA75DD}"/>
              </a:ext>
            </a:extLst>
          </p:cNvPr>
          <p:cNvSpPr txBox="1"/>
          <p:nvPr/>
        </p:nvSpPr>
        <p:spPr>
          <a:xfrm>
            <a:off x="4038600" y="1219200"/>
            <a:ext cx="1828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Eps = 3.5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961D8A-751C-4912-97CD-929D78C95EFE}"/>
              </a:ext>
            </a:extLst>
          </p:cNvPr>
          <p:cNvSpPr txBox="1"/>
          <p:nvPr/>
        </p:nvSpPr>
        <p:spPr>
          <a:xfrm>
            <a:off x="990600" y="6019800"/>
            <a:ext cx="7467600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  <a:tabLst>
                <a:tab pos="457200" algn="l"/>
              </a:tabLst>
            </a:pPr>
            <a:r>
              <a:rPr lang="pt-BR" sz="14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A execução gerou 11 cluster (s) e 73 pontos de ruído.</a:t>
            </a:r>
          </a:p>
          <a:p>
            <a:pPr algn="l">
              <a:spcBef>
                <a:spcPts val="600"/>
              </a:spcBef>
              <a:tabLst>
                <a:tab pos="457200" algn="l"/>
              </a:tabLst>
            </a:pPr>
            <a:r>
              <a:rPr lang="pt-BR" sz="14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Número de instâncias por Clusters: 5257   20    4    4    5   21    7   52    3    5    4</a:t>
            </a:r>
          </a:p>
        </p:txBody>
      </p:sp>
      <p:pic>
        <p:nvPicPr>
          <p:cNvPr id="2050" name="Picture 1">
            <a:extLst>
              <a:ext uri="{FF2B5EF4-FFF2-40B4-BE49-F238E27FC236}">
                <a16:creationId xmlns:a16="http://schemas.microsoft.com/office/drawing/2014/main" id="{63D14A9A-DF91-474D-A961-47C9C7C59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9335" y="1793957"/>
            <a:ext cx="6165850" cy="3895367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91759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8855DC-433C-4075-A19D-7C7D948FBA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457200"/>
            <a:ext cx="8534400" cy="1326321"/>
          </a:xfrm>
        </p:spPr>
        <p:txBody>
          <a:bodyPr/>
          <a:lstStyle/>
          <a:p>
            <a:r>
              <a:rPr lang="pt-BR" dirty="0"/>
              <a:t>Avaliação da clusterização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1DF8B77-45E9-4CFE-960F-119EAF8919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7262391"/>
              </p:ext>
            </p:extLst>
          </p:nvPr>
        </p:nvGraphicFramePr>
        <p:xfrm>
          <a:off x="1143000" y="2034144"/>
          <a:ext cx="6858000" cy="14040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992649">
                  <a:extLst>
                    <a:ext uri="{9D8B030D-6E8A-4147-A177-3AD203B41FA5}">
                      <a16:colId xmlns:a16="http://schemas.microsoft.com/office/drawing/2014/main" val="3110336194"/>
                    </a:ext>
                  </a:extLst>
                </a:gridCol>
                <a:gridCol w="1597060">
                  <a:extLst>
                    <a:ext uri="{9D8B030D-6E8A-4147-A177-3AD203B41FA5}">
                      <a16:colId xmlns:a16="http://schemas.microsoft.com/office/drawing/2014/main" val="435067503"/>
                    </a:ext>
                  </a:extLst>
                </a:gridCol>
                <a:gridCol w="1268291">
                  <a:extLst>
                    <a:ext uri="{9D8B030D-6E8A-4147-A177-3AD203B41FA5}">
                      <a16:colId xmlns:a16="http://schemas.microsoft.com/office/drawing/2014/main" val="380219907"/>
                    </a:ext>
                  </a:extLst>
                </a:gridCol>
              </a:tblGrid>
              <a:tr h="468000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tabLst>
                          <a:tab pos="457200" algn="l"/>
                        </a:tabLst>
                      </a:pPr>
                      <a:r>
                        <a:rPr lang="pt-BR" sz="1600" dirty="0">
                          <a:effectLst/>
                        </a:rPr>
                        <a:t>Avaliador</a:t>
                      </a:r>
                      <a:endParaRPr lang="pt-BR" sz="2800" dirty="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tabLst>
                          <a:tab pos="457200" algn="l"/>
                        </a:tabLst>
                      </a:pPr>
                      <a:r>
                        <a:rPr lang="pt-BR" sz="1600">
                          <a:effectLst/>
                        </a:rPr>
                        <a:t>K-means</a:t>
                      </a:r>
                      <a:endParaRPr lang="pt-BR" sz="28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tabLst>
                          <a:tab pos="457200" algn="l"/>
                        </a:tabLst>
                      </a:pPr>
                      <a:r>
                        <a:rPr lang="pt-BR" sz="1600">
                          <a:effectLst/>
                        </a:rPr>
                        <a:t>DBSCAN</a:t>
                      </a:r>
                      <a:endParaRPr lang="pt-BR" sz="28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169238812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R="190500" algn="l"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457200" algn="l"/>
                          <a:tab pos="245745" algn="l"/>
                        </a:tabLst>
                      </a:pPr>
                      <a:r>
                        <a:rPr lang="pt-BR" sz="1600" dirty="0">
                          <a:effectLst/>
                        </a:rPr>
                        <a:t>Índice de Dunn</a:t>
                      </a:r>
                      <a:endParaRPr lang="pt-BR" sz="2800" dirty="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tabLst>
                          <a:tab pos="457200" algn="l"/>
                        </a:tabLst>
                      </a:pPr>
                      <a:r>
                        <a:rPr lang="en-US" sz="1600" kern="1200">
                          <a:effectLst/>
                        </a:rPr>
                        <a:t>0,041132</a:t>
                      </a:r>
                      <a:endParaRPr lang="pt-BR" sz="28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tabLst>
                          <a:tab pos="457200" algn="l"/>
                        </a:tabLst>
                      </a:pPr>
                      <a:r>
                        <a:rPr lang="en-US" sz="1600" kern="1200">
                          <a:effectLst/>
                        </a:rPr>
                        <a:t>0,193094</a:t>
                      </a:r>
                      <a:endParaRPr lang="pt-BR" sz="28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610111332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R="190500" algn="l"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457200" algn="l"/>
                          <a:tab pos="245745" algn="l"/>
                        </a:tabLst>
                      </a:pPr>
                      <a:r>
                        <a:rPr lang="en-US" sz="1600" noProof="1">
                          <a:effectLst/>
                        </a:rPr>
                        <a:t>Índice de Davies-Bouldin</a:t>
                      </a:r>
                      <a:endParaRPr lang="en-US" sz="2800" noProof="1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tabLst>
                          <a:tab pos="457200" algn="l"/>
                        </a:tabLst>
                      </a:pPr>
                      <a:r>
                        <a:rPr lang="pt-BR" sz="1600">
                          <a:effectLst/>
                        </a:rPr>
                        <a:t>2,082098</a:t>
                      </a:r>
                      <a:endParaRPr lang="pt-BR" sz="280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tabLst>
                          <a:tab pos="457200" algn="l"/>
                        </a:tabLst>
                      </a:pPr>
                      <a:r>
                        <a:rPr lang="pt-BR" sz="1600" dirty="0">
                          <a:effectLst/>
                        </a:rPr>
                        <a:t>1,181234</a:t>
                      </a:r>
                      <a:endParaRPr lang="pt-BR" sz="2800" dirty="0">
                        <a:effectLst/>
                        <a:latin typeface="Times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760130089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692DE7D5-F1C9-42A9-BE26-156F1F162B75}"/>
              </a:ext>
            </a:extLst>
          </p:cNvPr>
          <p:cNvSpPr txBox="1"/>
          <p:nvPr/>
        </p:nvSpPr>
        <p:spPr>
          <a:xfrm>
            <a:off x="1066800" y="4080284"/>
            <a:ext cx="73914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b="0" i="0" u="none" strike="noStrike" baseline="0" dirty="0"/>
              <a:t>O Índice de Dunn é igual à distância mínima entre clusters dividida pelo tamanho máximo do cluster. Um ID mais alto implica em melhor agrupamento. </a:t>
            </a:r>
            <a:endParaRPr lang="pt-BR" sz="1600" dirty="0"/>
          </a:p>
          <a:p>
            <a:endParaRPr lang="pt-BR" sz="1600" dirty="0"/>
          </a:p>
          <a:p>
            <a:r>
              <a:rPr lang="pt-BR" sz="1600" dirty="0"/>
              <a:t>O Índice Davies-Bouldin é definido como a medida de similaridade média de cada cluster com seu cluster mais semelhante. Similaridade é a proporção de distâncias dentro do cluster para distâncias entre cluster. A pontuação mínima é zero e quanto mais baixos os valores, melhor o desempenho do cluster. </a:t>
            </a:r>
          </a:p>
        </p:txBody>
      </p:sp>
    </p:spTree>
    <p:extLst>
      <p:ext uri="{BB962C8B-B14F-4D97-AF65-F5344CB8AC3E}">
        <p14:creationId xmlns:p14="http://schemas.microsoft.com/office/powerpoint/2010/main" val="396657352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13B8C0-69F8-4B28-BF5E-D04B84D18E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339" y="76200"/>
            <a:ext cx="7765321" cy="1326321"/>
          </a:xfrm>
        </p:spPr>
        <p:txBody>
          <a:bodyPr/>
          <a:lstStyle/>
          <a:p>
            <a:r>
              <a:rPr lang="pt-BR" dirty="0"/>
              <a:t>referências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640B9E-DDDE-4A09-8158-4E1EDD3F757D}"/>
              </a:ext>
            </a:extLst>
          </p:cNvPr>
          <p:cNvSpPr txBox="1"/>
          <p:nvPr/>
        </p:nvSpPr>
        <p:spPr>
          <a:xfrm>
            <a:off x="457200" y="1371600"/>
            <a:ext cx="8362949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16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Artigo:  Utilização da Metodologia de Mineração de Dados na predição de sobrevivência de pacientes portadores de cancer de pulmão submetidos à cirurgia torácica</a:t>
            </a:r>
          </a:p>
          <a:p>
            <a:pPr algn="just"/>
            <a:endParaRPr lang="pt-BR" sz="1300" dirty="0"/>
          </a:p>
          <a:p>
            <a:pPr algn="just">
              <a:spcBef>
                <a:spcPts val="600"/>
              </a:spcBef>
              <a:spcAft>
                <a:spcPts val="1200"/>
              </a:spcAft>
              <a:tabLst>
                <a:tab pos="457200" algn="l"/>
              </a:tabLst>
            </a:pPr>
            <a:r>
              <a:rPr lang="pt-BR" sz="13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Estatística para Câncer de Pulmão. Oncoguia, 2020. Disponível em: &lt;</a:t>
            </a:r>
            <a:r>
              <a:rPr lang="pt-BR" sz="1300" u="sng" dirty="0">
                <a:effectLst/>
                <a:ea typeface="Times New Roman" panose="02020603050405020304" pitchFamily="18" charset="0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http://www.oncoguia.org.br /conteudo/estatistica-para-cancer-de-pulmao/6439/196/</a:t>
            </a:r>
            <a:r>
              <a:rPr lang="pt-BR" sz="13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&gt;. Acesso em 10 de junho de 2021.</a:t>
            </a:r>
          </a:p>
          <a:p>
            <a:pPr algn="just">
              <a:spcBef>
                <a:spcPts val="600"/>
              </a:spcBef>
              <a:spcAft>
                <a:spcPts val="1200"/>
              </a:spcAft>
              <a:tabLst>
                <a:tab pos="457200" algn="l"/>
              </a:tabLst>
            </a:pPr>
            <a:r>
              <a:rPr lang="pt-BR" sz="13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GUIZELINI, Dieval. Matriz de Confusão. BioInfo UFPR , [2016?]. Disponível em: &lt;https://www.bioinfo.ufpr.br/ moodle/pluginfile.php/725/mod_resource/content/0/05_matriz_de_confusao.pdf&gt;. Acesso em 10 de junho de 2021. </a:t>
            </a:r>
          </a:p>
          <a:p>
            <a:pPr algn="just">
              <a:spcBef>
                <a:spcPts val="600"/>
              </a:spcBef>
              <a:spcAft>
                <a:spcPts val="1200"/>
              </a:spcAft>
              <a:tabLst>
                <a:tab pos="457200" algn="l"/>
              </a:tabLst>
            </a:pPr>
            <a:r>
              <a:rPr lang="pt-BR" sz="13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DAS, Rabindra Nath; LEE, Youngjo. </a:t>
            </a:r>
            <a:r>
              <a:rPr lang="en-US" sz="13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The Explanatory Factors of Forced Vital Capacity of Primary Lung Cancer Patients Who Underwent Lung Resections. Journal Of Biomolecular Research &amp; Therapeutics, [S.L.], v. 07, n. 02, 2018. OMICS Publishing Group. </a:t>
            </a:r>
            <a:r>
              <a:rPr lang="pt-BR" sz="1300" u="sng" dirty="0">
                <a:effectLst/>
                <a:ea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http://dx.doi.org/10.4172/2167-7956.1000e161</a:t>
            </a:r>
            <a:r>
              <a:rPr lang="pt-BR" sz="13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>
              <a:spcBef>
                <a:spcPts val="600"/>
              </a:spcBef>
              <a:spcAft>
                <a:spcPts val="1200"/>
              </a:spcAft>
              <a:tabLst>
                <a:tab pos="457200" algn="l"/>
              </a:tabLst>
            </a:pPr>
            <a:r>
              <a:rPr lang="pt-BR" sz="13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Câncer de Pulmão. Inca, VER ANO. Disponível em: &lt;</a:t>
            </a:r>
            <a:r>
              <a:rPr lang="pt-BR" sz="1300" u="sng" dirty="0">
                <a:effectLst/>
                <a:ea typeface="Times New Roman" panose="02020603050405020304" pitchFamily="18" charset="0"/>
                <a:cs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https://www.inca.gov.br/tipos-de-cancer/cancer-de-pulmao</a:t>
            </a:r>
            <a:r>
              <a:rPr lang="pt-BR" sz="13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&gt;. Acesso em 08 de junho de 2021.</a:t>
            </a:r>
          </a:p>
          <a:p>
            <a:pPr algn="just">
              <a:spcBef>
                <a:spcPts val="600"/>
              </a:spcBef>
              <a:spcAft>
                <a:spcPts val="1200"/>
              </a:spcAft>
              <a:tabLst>
                <a:tab pos="457200" algn="l"/>
              </a:tabLst>
            </a:pPr>
            <a:r>
              <a:rPr lang="pt-BR" sz="13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LAS CASAS, Pedro Henrique Bragioni. Mineração de Dados Aplicada. DCC UFMG, [2016?]. Disponível em: &lt;https://homepages.dcc.ufmg.br/~pedro.lascasas /aula_2_ mineração_de_dados_ aplicada_weka.pdf&gt;. Acesso em 10 de junho de 2021.</a:t>
            </a:r>
          </a:p>
          <a:p>
            <a:pPr algn="just">
              <a:spcBef>
                <a:spcPts val="600"/>
              </a:spcBef>
              <a:tabLst>
                <a:tab pos="457200" algn="l"/>
              </a:tabLst>
            </a:pPr>
            <a:r>
              <a:rPr lang="en-US" sz="13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HAN, Jiawei; KAMBER, Micheline; PEI, Jian. Data Mining: Concepts and Techniques, 3rd edition. Waltham, MA: Morgan Kaufmann Publishers, </a:t>
            </a:r>
            <a:r>
              <a:rPr lang="fr-FR" sz="13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2012. </a:t>
            </a:r>
            <a:endParaRPr lang="pt-BR" sz="1400" dirty="0"/>
          </a:p>
        </p:txBody>
      </p:sp>
    </p:spTree>
    <p:extLst>
      <p:ext uri="{BB962C8B-B14F-4D97-AF65-F5344CB8AC3E}">
        <p14:creationId xmlns:p14="http://schemas.microsoft.com/office/powerpoint/2010/main" val="4661052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13B8C0-69F8-4B28-BF5E-D04B84D18E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339" y="76200"/>
            <a:ext cx="7765321" cy="1326321"/>
          </a:xfrm>
        </p:spPr>
        <p:txBody>
          <a:bodyPr/>
          <a:lstStyle/>
          <a:p>
            <a:r>
              <a:rPr lang="pt-BR" dirty="0"/>
              <a:t>referências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640B9E-DDDE-4A09-8158-4E1EDD3F757D}"/>
              </a:ext>
            </a:extLst>
          </p:cNvPr>
          <p:cNvSpPr txBox="1"/>
          <p:nvPr/>
        </p:nvSpPr>
        <p:spPr>
          <a:xfrm>
            <a:off x="381000" y="1509385"/>
            <a:ext cx="8458200" cy="46628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</a:pPr>
            <a:r>
              <a:rPr lang="pt-BR" sz="16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Artigo:  Utilização da Metodologia de Mineração de Dados na Análise de Reviews</a:t>
            </a:r>
          </a:p>
          <a:p>
            <a:pPr algn="just">
              <a:spcBef>
                <a:spcPts val="600"/>
              </a:spcBef>
              <a:spcAft>
                <a:spcPts val="600"/>
              </a:spcAft>
              <a:tabLst>
                <a:tab pos="457200" algn="l"/>
              </a:tabLst>
            </a:pPr>
            <a:r>
              <a:rPr lang="pt-BR" sz="13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WAINER, Jacques. K-means parte 2. IC UNICAMP, 2015. Disponível em: &lt; https://www.ic.unicamp.br/~wainer/cursos/1s2017/ml/aula5.pdf/&gt;. Acesso em 15 de junho de 2021.</a:t>
            </a:r>
          </a:p>
          <a:p>
            <a:pPr algn="just">
              <a:spcBef>
                <a:spcPts val="600"/>
              </a:spcBef>
              <a:spcAft>
                <a:spcPts val="600"/>
              </a:spcAft>
              <a:tabLst>
                <a:tab pos="457200" algn="l"/>
              </a:tabLst>
            </a:pPr>
            <a:r>
              <a:rPr lang="pt-BR" sz="13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KASSAMBARA, Alboukadel. Dbscan-density-based-clustering-essentials. Datanovia, 2018. Disponível em: &lt; https://www.datanovia.com/en/lessons/dbscan-density-based-clustering-essentials/&gt;. Acesso em 10 de junho de 2021</a:t>
            </a:r>
          </a:p>
          <a:p>
            <a:pPr algn="just">
              <a:spcBef>
                <a:spcPts val="600"/>
              </a:spcBef>
              <a:spcAft>
                <a:spcPts val="600"/>
              </a:spcAft>
              <a:tabLst>
                <a:tab pos="457200" algn="l"/>
              </a:tabLst>
            </a:pPr>
            <a:r>
              <a:rPr lang="pt-BR" sz="13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LAS CASAS, Pedro Henrique Bragioni. Mineração de Dados Aplicada. DCC UFMG, [2016?]. Disponível em: &lt;https://homepages.dcc.ufmg.br/~pedro.lascasas /aula_2_ mineração_de_dados_ aplicada_weka.pdf&gt;. Acesso em 10 de junho de 2021</a:t>
            </a:r>
          </a:p>
          <a:p>
            <a:pPr algn="just">
              <a:spcBef>
                <a:spcPts val="600"/>
              </a:spcBef>
              <a:spcAft>
                <a:spcPts val="600"/>
              </a:spcAft>
              <a:tabLst>
                <a:tab pos="457200" algn="l"/>
              </a:tabLst>
            </a:pPr>
            <a:r>
              <a:rPr lang="pt-BR" sz="13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CHEN, Yubo; FAY, Scott; WANG, Qi. </a:t>
            </a:r>
            <a:r>
              <a:rPr lang="en-US" sz="13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The Role of Marketing in </a:t>
            </a:r>
            <a:r>
              <a:rPr lang="en-US" sz="1300" noProof="1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Social Media: how online consumer reviews evolve. Journal Of Interactive Marketing, [S.L.], v. 25, n. 2, p. 85-94, maio </a:t>
            </a:r>
            <a:r>
              <a:rPr lang="en-US" sz="13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2011. Elsevier BV. http://dx.doi.org/10.1016/j.intmar.2011.01.003.</a:t>
            </a:r>
            <a:endParaRPr lang="pt-BR" sz="1300" dirty="0"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spcBef>
                <a:spcPts val="600"/>
              </a:spcBef>
              <a:spcAft>
                <a:spcPts val="600"/>
              </a:spcAft>
              <a:tabLst>
                <a:tab pos="457200" algn="l"/>
              </a:tabLst>
            </a:pPr>
            <a:r>
              <a:rPr lang="en-US" sz="13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MLADENOVIC, </a:t>
            </a:r>
            <a:r>
              <a:rPr lang="en-US" sz="1300" noProof="1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Dusan; KRAJINA, Anida; MILOJEVIC, Ivana. Motives for writing online reviews in post-vacation phase. International Journal Of Culture, Tourism </a:t>
            </a:r>
            <a:r>
              <a:rPr lang="en-US" sz="13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And Hospitality Research, [S.L.], v. 13, n. 2, p. 244-256, 3 jun. 2019. Emerald. http://dx.doi.org/10.1108/ijcthr-12-2018-0169.</a:t>
            </a:r>
            <a:endParaRPr lang="pt-BR" sz="1300" dirty="0"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spcBef>
                <a:spcPts val="600"/>
              </a:spcBef>
              <a:spcAft>
                <a:spcPts val="600"/>
              </a:spcAft>
              <a:tabLst>
                <a:tab pos="457200" algn="l"/>
              </a:tabLst>
            </a:pPr>
            <a:r>
              <a:rPr lang="en-US" sz="13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GRETZEL, Ulrike; YOO, </a:t>
            </a:r>
            <a:r>
              <a:rPr lang="en-US" sz="1300" noProof="1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Kyung Hyan. Use </a:t>
            </a:r>
            <a:r>
              <a:rPr lang="en-US" sz="13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and Impact of Online Travel Reviews. </a:t>
            </a:r>
            <a:r>
              <a:rPr lang="pt-BR" sz="13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Information And Communication Technologies In Tourism 2008, [S.L.], p. 35-46, 2008. Springer Vienna. http://dx.doi.org/10.1007/978-3-211-77280-5_4.</a:t>
            </a:r>
            <a:endParaRPr lang="pt-BR" sz="1300" dirty="0"/>
          </a:p>
        </p:txBody>
      </p:sp>
    </p:spTree>
    <p:extLst>
      <p:ext uri="{BB962C8B-B14F-4D97-AF65-F5344CB8AC3E}">
        <p14:creationId xmlns:p14="http://schemas.microsoft.com/office/powerpoint/2010/main" val="24137329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FC7342-7C6A-437A-AB7D-1193DE127D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371599" y="228600"/>
            <a:ext cx="9819636" cy="1326321"/>
          </a:xfrm>
        </p:spPr>
        <p:txBody>
          <a:bodyPr/>
          <a:lstStyle/>
          <a:p>
            <a:r>
              <a:rPr lang="pt-BR" dirty="0"/>
              <a:t>Base de dados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7C0AEE-3715-4C7E-8875-E7B276EC1B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346" y="2096064"/>
            <a:ext cx="8153854" cy="4609536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1400" dirty="0">
                <a:effectLst/>
              </a:rPr>
              <a:t>Thoracic Surgery Data -  Data Set: </a:t>
            </a:r>
          </a:p>
          <a:p>
            <a:pPr marL="0" indent="0">
              <a:buNone/>
            </a:pPr>
            <a:r>
              <a:rPr lang="en-US" sz="1400" dirty="0">
                <a:effectLst/>
              </a:rPr>
              <a:t>http://archive.ics.uci.edu/ml/datasets/Thoracic+Surgery+Data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400" dirty="0">
                <a:effectLst/>
              </a:rPr>
              <a:t>Number of Attributes:  17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400" dirty="0">
                <a:effectLst/>
              </a:rPr>
              <a:t>Number of Instances:  470</a:t>
            </a:r>
          </a:p>
          <a:p>
            <a:pPr marL="0" indent="0">
              <a:buNone/>
            </a:pPr>
            <a:r>
              <a:rPr lang="pt-BR" sz="1400" dirty="0">
                <a:effectLst/>
              </a:rPr>
              <a:t>Ausência de itens faltantes</a:t>
            </a:r>
          </a:p>
          <a:p>
            <a:pPr marL="0" indent="0" algn="just">
              <a:buNone/>
            </a:pPr>
            <a:endParaRPr lang="pt-BR" sz="1400" dirty="0">
              <a:effectLst/>
            </a:endParaRPr>
          </a:p>
          <a:p>
            <a:pPr marL="0" indent="0" algn="just">
              <a:buNone/>
            </a:pPr>
            <a:r>
              <a:rPr lang="pt-BR" sz="1400" dirty="0">
                <a:effectLst/>
              </a:rPr>
              <a:t>Fonte:</a:t>
            </a:r>
          </a:p>
          <a:p>
            <a:pPr marL="0" indent="0" algn="just">
              <a:buNone/>
            </a:pPr>
            <a:r>
              <a:rPr lang="pt-BR" sz="1400" dirty="0">
                <a:effectLst/>
              </a:rPr>
              <a:t>Marek Lubicz (1), Konrad Pawelczyk (2), Adam Rzechonek (2), Jerzy Kolodziej (2)</a:t>
            </a:r>
          </a:p>
          <a:p>
            <a:pPr marL="0" indent="0" algn="just">
              <a:buNone/>
            </a:pPr>
            <a:r>
              <a:rPr lang="pt-BR" sz="1400" dirty="0">
                <a:effectLst/>
              </a:rPr>
              <a:t>(1) Wroclaw University of Technology, wybrzeze Wyspianskiego 27, 50-370, Wroclaw, Poland</a:t>
            </a:r>
          </a:p>
          <a:p>
            <a:pPr marL="0" indent="0" algn="just">
              <a:buNone/>
            </a:pPr>
            <a:r>
              <a:rPr lang="pt-BR" sz="1400" dirty="0">
                <a:effectLst/>
              </a:rPr>
              <a:t>(2) Wroclaw Medical University, wybrzeze L. Pasteura 1, 50-367 Wroclaw, Poland</a:t>
            </a:r>
          </a:p>
          <a:p>
            <a:pPr marL="0" indent="0" algn="just">
              <a:buNone/>
            </a:pPr>
            <a:endParaRPr lang="en-US" sz="1400" dirty="0">
              <a:effectLst/>
            </a:endParaRPr>
          </a:p>
          <a:p>
            <a:pPr marL="0" indent="0" algn="just">
              <a:buNone/>
            </a:pPr>
            <a:r>
              <a:rPr lang="pt-BR" sz="1400" dirty="0">
                <a:effectLst/>
              </a:rPr>
              <a:t>Os dados foram coletados retrospectivamente no Wroclaw Thoracic Surgery Center para pacientes que foram submetidos a ressecções pulmonares importantes para câncer de pulmão primário nos anos de 2007 e 2011.</a:t>
            </a:r>
          </a:p>
        </p:txBody>
      </p:sp>
      <p:pic>
        <p:nvPicPr>
          <p:cNvPr id="2050" name="Picture 2" descr="Cirugía de Tórax – Clínica Portoazul Auna">
            <a:extLst>
              <a:ext uri="{FF2B5EF4-FFF2-40B4-BE49-F238E27FC236}">
                <a16:creationId xmlns:a16="http://schemas.microsoft.com/office/drawing/2014/main" id="{42B60929-FAFF-4EFD-A09E-45541BAF17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152400"/>
            <a:ext cx="2505075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098411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BB5492-2DC2-4D77-99F7-52560B91AF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339" y="2514600"/>
            <a:ext cx="7765321" cy="1326321"/>
          </a:xfrm>
        </p:spPr>
        <p:txBody>
          <a:bodyPr/>
          <a:lstStyle/>
          <a:p>
            <a:r>
              <a:rPr lang="pt-BR" dirty="0"/>
              <a:t>Obrigada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A155BF-11CC-41A7-94DA-F86DE4F8A18E}"/>
              </a:ext>
            </a:extLst>
          </p:cNvPr>
          <p:cNvSpPr txBox="1"/>
          <p:nvPr/>
        </p:nvSpPr>
        <p:spPr>
          <a:xfrm>
            <a:off x="3581400" y="5715000"/>
            <a:ext cx="1598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Márcia Lopes</a:t>
            </a:r>
          </a:p>
        </p:txBody>
      </p:sp>
    </p:spTree>
    <p:extLst>
      <p:ext uri="{BB962C8B-B14F-4D97-AF65-F5344CB8AC3E}">
        <p14:creationId xmlns:p14="http://schemas.microsoft.com/office/powerpoint/2010/main" val="9936487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8AB77-592C-4D8F-9341-C898C08F34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0814" y="615306"/>
            <a:ext cx="8298269" cy="1326321"/>
          </a:xfrm>
        </p:spPr>
        <p:txBody>
          <a:bodyPr/>
          <a:lstStyle/>
          <a:p>
            <a:r>
              <a:rPr lang="pt-BR" dirty="0"/>
              <a:t>Distribuição dos argumentos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B85C2287-117D-4BC7-851E-A99FAB8412B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15303500"/>
              </p:ext>
            </p:extLst>
          </p:nvPr>
        </p:nvGraphicFramePr>
        <p:xfrm>
          <a:off x="304799" y="2339021"/>
          <a:ext cx="8664282" cy="35728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8102">
                  <a:extLst>
                    <a:ext uri="{9D8B030D-6E8A-4147-A177-3AD203B41FA5}">
                      <a16:colId xmlns:a16="http://schemas.microsoft.com/office/drawing/2014/main" val="2397232540"/>
                    </a:ext>
                  </a:extLst>
                </a:gridCol>
                <a:gridCol w="1984873">
                  <a:extLst>
                    <a:ext uri="{9D8B030D-6E8A-4147-A177-3AD203B41FA5}">
                      <a16:colId xmlns:a16="http://schemas.microsoft.com/office/drawing/2014/main" val="2694238119"/>
                    </a:ext>
                  </a:extLst>
                </a:gridCol>
                <a:gridCol w="1418952">
                  <a:extLst>
                    <a:ext uri="{9D8B030D-6E8A-4147-A177-3AD203B41FA5}">
                      <a16:colId xmlns:a16="http://schemas.microsoft.com/office/drawing/2014/main" val="3413244420"/>
                    </a:ext>
                  </a:extLst>
                </a:gridCol>
                <a:gridCol w="1472674">
                  <a:extLst>
                    <a:ext uri="{9D8B030D-6E8A-4147-A177-3AD203B41FA5}">
                      <a16:colId xmlns:a16="http://schemas.microsoft.com/office/drawing/2014/main" val="3827308160"/>
                    </a:ext>
                  </a:extLst>
                </a:gridCol>
                <a:gridCol w="2339681">
                  <a:extLst>
                    <a:ext uri="{9D8B030D-6E8A-4147-A177-3AD203B41FA5}">
                      <a16:colId xmlns:a16="http://schemas.microsoft.com/office/drawing/2014/main" val="1032871322"/>
                    </a:ext>
                  </a:extLst>
                </a:gridCol>
              </a:tblGrid>
              <a:tr h="84021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dirty="0"/>
                        <a:t>Sintomas prévios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dirty="0"/>
                        <a:t>Fatores de Risco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dirty="0"/>
                        <a:t>Escala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dirty="0"/>
                        <a:t>Resultado Espirometria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dirty="0"/>
                        <a:t>Classificação do tumor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334683"/>
                  </a:ext>
                </a:extLst>
              </a:tr>
              <a:tr h="449683">
                <a:tc>
                  <a:txBody>
                    <a:bodyPr/>
                    <a:lstStyle/>
                    <a:p>
                      <a:r>
                        <a:rPr lang="pt-BR" sz="1500" dirty="0"/>
                        <a:t>Dor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sz="1500" dirty="0"/>
                        <a:t>Diabetes Tipo 2</a:t>
                      </a:r>
                    </a:p>
                  </a:txBody>
                  <a:tcPr anchor="ctr"/>
                </a:tc>
                <a:tc rowSpan="5">
                  <a:txBody>
                    <a:bodyPr/>
                    <a:lstStyle/>
                    <a:p>
                      <a:endParaRPr lang="pt-BR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sz="1500" dirty="0"/>
                        <a:t>CVF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dirty="0"/>
                        <a:t>DGN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(nº de tumores 1-8) </a:t>
                      </a:r>
                      <a:endParaRPr lang="pt-BR" sz="15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8312419"/>
                  </a:ext>
                </a:extLst>
              </a:tr>
              <a:tr h="449683">
                <a:tc>
                  <a:txBody>
                    <a:bodyPr/>
                    <a:lstStyle/>
                    <a:p>
                      <a:r>
                        <a:rPr lang="pt-BR" sz="1500" dirty="0"/>
                        <a:t>Hemoptise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sz="1500" dirty="0"/>
                        <a:t>Infarto do Miocárdio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500" dirty="0"/>
                        <a:t>FEV1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dirty="0"/>
                        <a:t>OC: </a:t>
                      </a:r>
                      <a:r>
                        <a:rPr lang="pt-BR" sz="15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(tamanho do tumor 11-14/ menor-maior)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99361102"/>
                  </a:ext>
                </a:extLst>
              </a:tr>
              <a:tr h="637052">
                <a:tc>
                  <a:txBody>
                    <a:bodyPr/>
                    <a:lstStyle/>
                    <a:p>
                      <a:r>
                        <a:rPr lang="pt-BR" sz="1500" dirty="0"/>
                        <a:t>Dispnéia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sz="1500" dirty="0"/>
                        <a:t>Doenças arteriais periféricas 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endParaRPr lang="pt-BR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pt-BR" sz="15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7646223"/>
                  </a:ext>
                </a:extLst>
              </a:tr>
              <a:tr h="449683">
                <a:tc>
                  <a:txBody>
                    <a:bodyPr/>
                    <a:lstStyle/>
                    <a:p>
                      <a:r>
                        <a:rPr lang="pt-BR" sz="1500" dirty="0"/>
                        <a:t>Tosse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sz="1500" dirty="0"/>
                        <a:t>Tabagismo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pt-BR" sz="15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91221650"/>
                  </a:ext>
                </a:extLst>
              </a:tr>
              <a:tr h="449683">
                <a:tc>
                  <a:txBody>
                    <a:bodyPr/>
                    <a:lstStyle/>
                    <a:p>
                      <a:r>
                        <a:rPr lang="pt-BR" sz="1500" dirty="0"/>
                        <a:t>Fraqueza Muscular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sz="1500" dirty="0"/>
                        <a:t>Idade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pt-BR" sz="15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53909518"/>
                  </a:ext>
                </a:extLst>
              </a:tr>
            </a:tbl>
          </a:graphicData>
        </a:graphic>
      </p:graphicFrame>
      <p:pic>
        <p:nvPicPr>
          <p:cNvPr id="2052" name="Picture 4" descr="Pode ser uma imagem de comida e texto que diz &quot;Performance Status Scales Zubrod Scale Normal activity Karnofsky Scale 100 Normal; no evidence of disease 90 Able to perform normal activities with only minor symptoms 80 Symptomatic and ambulatory; cares for self Normal activity with effort; some symptoms 70 Able to care for self but unable to do normal activities 2 occasional assistance Ambulatory 50% of time; 60 Requires occasional assistance; cares for most needs 50 Ambulatory &lt;50% of time; nursing care needed Requires considerable assistance 40 Disabled; requires special assistance 30 Severely disabled Bedridden 20 Very sick; requires active supportive treatment 의 10 Moribund&quot;">
            <a:extLst>
              <a:ext uri="{FF2B5EF4-FFF2-40B4-BE49-F238E27FC236}">
                <a16:creationId xmlns:a16="http://schemas.microsoft.com/office/drawing/2014/main" id="{AA9A7508-B0DF-4DCC-8F29-655AEE9911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78" r="49988" b="1111"/>
          <a:stretch/>
        </p:blipFill>
        <p:spPr bwMode="auto">
          <a:xfrm>
            <a:off x="3809999" y="3352800"/>
            <a:ext cx="1304755" cy="239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Prova de função pulmonar ou Espirometria">
            <a:extLst>
              <a:ext uri="{FF2B5EF4-FFF2-40B4-BE49-F238E27FC236}">
                <a16:creationId xmlns:a16="http://schemas.microsoft.com/office/drawing/2014/main" id="{523E809E-0DEE-475E-9808-80D8E39306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7391" y="4572001"/>
            <a:ext cx="1345809" cy="106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91521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EC9D4E19-EFFB-4C5D-ACF6-798EF43163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4100576"/>
              </p:ext>
            </p:extLst>
          </p:nvPr>
        </p:nvGraphicFramePr>
        <p:xfrm>
          <a:off x="566577" y="838200"/>
          <a:ext cx="7967823" cy="518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91023">
                  <a:extLst>
                    <a:ext uri="{9D8B030D-6E8A-4147-A177-3AD203B41FA5}">
                      <a16:colId xmlns:a16="http://schemas.microsoft.com/office/drawing/2014/main" val="4143415841"/>
                    </a:ext>
                  </a:extLst>
                </a:gridCol>
                <a:gridCol w="4876800">
                  <a:extLst>
                    <a:ext uri="{9D8B030D-6E8A-4147-A177-3AD203B41FA5}">
                      <a16:colId xmlns:a16="http://schemas.microsoft.com/office/drawing/2014/main" val="79533506"/>
                    </a:ext>
                  </a:extLst>
                </a:gridCol>
              </a:tblGrid>
              <a:tr h="291621">
                <a:tc>
                  <a:txBody>
                    <a:bodyPr/>
                    <a:lstStyle/>
                    <a:p>
                      <a:r>
                        <a:rPr lang="pt-BR" sz="1400" dirty="0"/>
                        <a:t>Atributo - Valor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Valores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5133694"/>
                  </a:ext>
                </a:extLst>
              </a:tr>
              <a:tr h="291621">
                <a:tc>
                  <a:txBody>
                    <a:bodyPr/>
                    <a:lstStyle/>
                    <a:p>
                      <a:r>
                        <a:rPr lang="pt-BR" sz="1400" dirty="0"/>
                        <a:t>Dor prévia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{T,F}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1812558"/>
                  </a:ext>
                </a:extLst>
              </a:tr>
              <a:tr h="291621">
                <a:tc>
                  <a:txBody>
                    <a:bodyPr/>
                    <a:lstStyle/>
                    <a:p>
                      <a:r>
                        <a:rPr lang="pt-BR" sz="1400" dirty="0"/>
                        <a:t>Hemoptise prévia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{T,F}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6066619"/>
                  </a:ext>
                </a:extLst>
              </a:tr>
              <a:tr h="291621">
                <a:tc>
                  <a:txBody>
                    <a:bodyPr/>
                    <a:lstStyle/>
                    <a:p>
                      <a:r>
                        <a:rPr lang="pt-BR" sz="1400" dirty="0"/>
                        <a:t>Dispnéia prévia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dirty="0"/>
                        <a:t>{T,F}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2210105"/>
                  </a:ext>
                </a:extLst>
              </a:tr>
              <a:tr h="291621">
                <a:tc>
                  <a:txBody>
                    <a:bodyPr/>
                    <a:lstStyle/>
                    <a:p>
                      <a:r>
                        <a:rPr lang="pt-BR" sz="1400" dirty="0"/>
                        <a:t>Tosse prévia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{T,F}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0630933"/>
                  </a:ext>
                </a:extLst>
              </a:tr>
              <a:tr h="291621">
                <a:tc>
                  <a:txBody>
                    <a:bodyPr/>
                    <a:lstStyle/>
                    <a:p>
                      <a:r>
                        <a:rPr lang="pt-BR" sz="1400" dirty="0"/>
                        <a:t>Fraqueza muscular prévia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{T,F}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521665"/>
                  </a:ext>
                </a:extLst>
              </a:tr>
              <a:tr h="291621">
                <a:tc>
                  <a:txBody>
                    <a:bodyPr/>
                    <a:lstStyle/>
                    <a:p>
                      <a:r>
                        <a:rPr lang="pt-BR" sz="1400" dirty="0"/>
                        <a:t>Diabetes Tipo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{T,F}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0214194"/>
                  </a:ext>
                </a:extLst>
              </a:tr>
              <a:tr h="291621">
                <a:tc>
                  <a:txBody>
                    <a:bodyPr/>
                    <a:lstStyle/>
                    <a:p>
                      <a:r>
                        <a:rPr lang="pt-BR" sz="1400" dirty="0"/>
                        <a:t>Infarto do Miocárdio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{T,F}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0427839"/>
                  </a:ext>
                </a:extLst>
              </a:tr>
              <a:tr h="291621">
                <a:tc>
                  <a:txBody>
                    <a:bodyPr/>
                    <a:lstStyle/>
                    <a:p>
                      <a:r>
                        <a:rPr lang="pt-BR" sz="1400" dirty="0"/>
                        <a:t>Doenças arteriais periféricas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{T,F}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8874022"/>
                  </a:ext>
                </a:extLst>
              </a:tr>
              <a:tr h="291621">
                <a:tc>
                  <a:txBody>
                    <a:bodyPr/>
                    <a:lstStyle/>
                    <a:p>
                      <a:r>
                        <a:rPr lang="pt-BR" sz="1400" dirty="0"/>
                        <a:t>Tabagismo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{T,F}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726436"/>
                  </a:ext>
                </a:extLst>
              </a:tr>
              <a:tr h="291621">
                <a:tc>
                  <a:txBody>
                    <a:bodyPr/>
                    <a:lstStyle/>
                    <a:p>
                      <a:r>
                        <a:rPr lang="pt-BR" sz="1400" dirty="0"/>
                        <a:t>Asma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{T,F}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6180588"/>
                  </a:ext>
                </a:extLst>
              </a:tr>
              <a:tr h="291621">
                <a:tc>
                  <a:txBody>
                    <a:bodyPr/>
                    <a:lstStyle/>
                    <a:p>
                      <a:r>
                        <a:rPr lang="pt-BR" sz="1400" dirty="0"/>
                        <a:t>Idade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Numérico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7402874"/>
                  </a:ext>
                </a:extLst>
              </a:tr>
              <a:tr h="291621">
                <a:tc>
                  <a:txBody>
                    <a:bodyPr/>
                    <a:lstStyle/>
                    <a:p>
                      <a:r>
                        <a:rPr lang="pt-BR" sz="1400" dirty="0"/>
                        <a:t>CVF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Numérico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3677474"/>
                  </a:ext>
                </a:extLst>
              </a:tr>
              <a:tr h="291621">
                <a:tc>
                  <a:txBody>
                    <a:bodyPr/>
                    <a:lstStyle/>
                    <a:p>
                      <a:r>
                        <a:rPr lang="pt-BR" sz="1400" dirty="0"/>
                        <a:t>FEV1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dirty="0"/>
                        <a:t>Numérico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242859"/>
                  </a:ext>
                </a:extLst>
              </a:tr>
              <a:tr h="291621">
                <a:tc>
                  <a:txBody>
                    <a:bodyPr/>
                    <a:lstStyle/>
                    <a:p>
                      <a:r>
                        <a:rPr lang="pt-BR" sz="1400" dirty="0"/>
                        <a:t>Escala Zubrod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dirty="0"/>
                        <a:t>{PRZ2,PRZ1,PRZ0}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3988540"/>
                  </a:ext>
                </a:extLst>
              </a:tr>
              <a:tr h="291621">
                <a:tc>
                  <a:txBody>
                    <a:bodyPr/>
                    <a:lstStyle/>
                    <a:p>
                      <a:r>
                        <a:rPr lang="pt-BR" sz="1400" dirty="0"/>
                        <a:t>DGN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{DGN1,DGN2,DGN3,DGN4,DGN5,DGN6,DGN7, DGN8}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1769038"/>
                  </a:ext>
                </a:extLst>
              </a:tr>
              <a:tr h="291621">
                <a:tc>
                  <a:txBody>
                    <a:bodyPr/>
                    <a:lstStyle/>
                    <a:p>
                      <a:r>
                        <a:rPr lang="pt-BR" sz="1400" dirty="0"/>
                        <a:t>Tamanho do Tumor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{OC11,OC12,OC13,OC14}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3018192"/>
                  </a:ext>
                </a:extLst>
              </a:tr>
            </a:tbl>
          </a:graphicData>
        </a:graphic>
      </p:graphicFrame>
      <p:graphicFrame>
        <p:nvGraphicFramePr>
          <p:cNvPr id="4" name="Table 6">
            <a:extLst>
              <a:ext uri="{FF2B5EF4-FFF2-40B4-BE49-F238E27FC236}">
                <a16:creationId xmlns:a16="http://schemas.microsoft.com/office/drawing/2014/main" id="{D44F284E-3309-48D6-B83E-BA979D3B08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6206679"/>
              </p:ext>
            </p:extLst>
          </p:nvPr>
        </p:nvGraphicFramePr>
        <p:xfrm>
          <a:off x="566577" y="6023822"/>
          <a:ext cx="7967824" cy="609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91023">
                  <a:extLst>
                    <a:ext uri="{9D8B030D-6E8A-4147-A177-3AD203B41FA5}">
                      <a16:colId xmlns:a16="http://schemas.microsoft.com/office/drawing/2014/main" val="108510587"/>
                    </a:ext>
                  </a:extLst>
                </a:gridCol>
                <a:gridCol w="4876801">
                  <a:extLst>
                    <a:ext uri="{9D8B030D-6E8A-4147-A177-3AD203B41FA5}">
                      <a16:colId xmlns:a16="http://schemas.microsoft.com/office/drawing/2014/main" val="4002940156"/>
                    </a:ext>
                  </a:extLst>
                </a:gridCol>
              </a:tblGrid>
              <a:tr h="296862">
                <a:tc>
                  <a:txBody>
                    <a:bodyPr/>
                    <a:lstStyle/>
                    <a:p>
                      <a:r>
                        <a:rPr lang="pt-BR" sz="1400" dirty="0"/>
                        <a:t>Atributo Classe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Valores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9407571"/>
                  </a:ext>
                </a:extLst>
              </a:tr>
              <a:tr h="296862">
                <a:tc>
                  <a:txBody>
                    <a:bodyPr/>
                    <a:lstStyle/>
                    <a:p>
                      <a:r>
                        <a:rPr lang="pt-BR" sz="1400" dirty="0"/>
                        <a:t>Óbito 1 ano após a Cirurgia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dirty="0"/>
                        <a:t>{T,F}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6890047"/>
                  </a:ext>
                </a:extLst>
              </a:tr>
            </a:tbl>
          </a:graphicData>
        </a:graphic>
      </p:graphicFrame>
      <p:sp>
        <p:nvSpPr>
          <p:cNvPr id="7" name="Title 7">
            <a:extLst>
              <a:ext uri="{FF2B5EF4-FFF2-40B4-BE49-F238E27FC236}">
                <a16:creationId xmlns:a16="http://schemas.microsoft.com/office/drawing/2014/main" id="{88C7E071-D7B7-472C-B196-081D672FCFF3}"/>
              </a:ext>
            </a:extLst>
          </p:cNvPr>
          <p:cNvSpPr txBox="1">
            <a:spLocks/>
          </p:cNvSpPr>
          <p:nvPr/>
        </p:nvSpPr>
        <p:spPr>
          <a:xfrm>
            <a:off x="566577" y="182245"/>
            <a:ext cx="7765321" cy="858148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/>
              <a:t>atributos</a:t>
            </a:r>
          </a:p>
        </p:txBody>
      </p:sp>
    </p:spTree>
    <p:extLst>
      <p:ext uri="{BB962C8B-B14F-4D97-AF65-F5344CB8AC3E}">
        <p14:creationId xmlns:p14="http://schemas.microsoft.com/office/powerpoint/2010/main" val="212381282"/>
      </p:ext>
    </p:extLst>
  </p:cSld>
  <p:clrMapOvr>
    <a:masterClrMapping/>
  </p:clrMapOvr>
  <p:transition>
    <p:dissolv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7">
            <a:extLst>
              <a:ext uri="{FF2B5EF4-FFF2-40B4-BE49-F238E27FC236}">
                <a16:creationId xmlns:a16="http://schemas.microsoft.com/office/drawing/2014/main" id="{73853EC7-C21B-4EF5-8A32-C5882DC8102F}"/>
              </a:ext>
            </a:extLst>
          </p:cNvPr>
          <p:cNvSpPr txBox="1">
            <a:spLocks/>
          </p:cNvSpPr>
          <p:nvPr/>
        </p:nvSpPr>
        <p:spPr>
          <a:xfrm>
            <a:off x="689339" y="399607"/>
            <a:ext cx="7765321" cy="858148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/>
              <a:t>Distrubição dos atributos por classe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61CD174-957D-4373-90BF-638C07997D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185"/>
          <a:stretch/>
        </p:blipFill>
        <p:spPr>
          <a:xfrm>
            <a:off x="71437" y="1600200"/>
            <a:ext cx="9001125" cy="4800600"/>
          </a:xfrm>
          <a:prstGeom prst="rect">
            <a:avLst/>
          </a:prstGeom>
        </p:spPr>
      </p:pic>
    </p:spTree>
  </p:cSld>
  <p:clrMapOvr>
    <a:masterClrMapping/>
  </p:clrMapOvr>
  <p:transition>
    <p:dissolv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7AD634-6F36-40BE-BD38-BAA04C6495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771" y="369674"/>
            <a:ext cx="7765321" cy="1326321"/>
          </a:xfrm>
        </p:spPr>
        <p:txBody>
          <a:bodyPr/>
          <a:lstStyle/>
          <a:p>
            <a:r>
              <a:rPr lang="pt-BR" dirty="0"/>
              <a:t>classificação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2E0D3B-4CEB-4201-A343-E52565EB4D04}"/>
              </a:ext>
            </a:extLst>
          </p:cNvPr>
          <p:cNvSpPr txBox="1">
            <a:spLocks/>
          </p:cNvSpPr>
          <p:nvPr/>
        </p:nvSpPr>
        <p:spPr>
          <a:xfrm>
            <a:off x="685347" y="1676400"/>
            <a:ext cx="7765322" cy="481192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endParaRPr lang="pt-BR" b="1" i="1" dirty="0">
              <a:effectLst/>
              <a:latin typeface="+mj-lt"/>
            </a:endParaRPr>
          </a:p>
          <a:p>
            <a:endParaRPr lang="pt-BR" sz="2800" dirty="0">
              <a:latin typeface="+mj-lt"/>
            </a:endParaRPr>
          </a:p>
        </p:txBody>
      </p:sp>
      <p:graphicFrame>
        <p:nvGraphicFramePr>
          <p:cNvPr id="7" name="Table 3">
            <a:extLst>
              <a:ext uri="{FF2B5EF4-FFF2-40B4-BE49-F238E27FC236}">
                <a16:creationId xmlns:a16="http://schemas.microsoft.com/office/drawing/2014/main" id="{330EEBEC-5C58-4071-82BF-A1600496BF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3685328"/>
              </p:ext>
            </p:extLst>
          </p:nvPr>
        </p:nvGraphicFramePr>
        <p:xfrm>
          <a:off x="636579" y="1712400"/>
          <a:ext cx="8050221" cy="453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62200">
                  <a:extLst>
                    <a:ext uri="{9D8B030D-6E8A-4147-A177-3AD203B41FA5}">
                      <a16:colId xmlns:a16="http://schemas.microsoft.com/office/drawing/2014/main" val="4143415841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79533506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1795399966"/>
                    </a:ext>
                  </a:extLst>
                </a:gridCol>
                <a:gridCol w="2259021">
                  <a:extLst>
                    <a:ext uri="{9D8B030D-6E8A-4147-A177-3AD203B41FA5}">
                      <a16:colId xmlns:a16="http://schemas.microsoft.com/office/drawing/2014/main" val="1014975133"/>
                    </a:ext>
                  </a:extLst>
                </a:gridCol>
              </a:tblGrid>
              <a:tr h="648000">
                <a:tc>
                  <a:txBody>
                    <a:bodyPr/>
                    <a:lstStyle/>
                    <a:p>
                      <a:pPr algn="l">
                        <a:spcBef>
                          <a:spcPts val="600"/>
                        </a:spcBef>
                        <a:tabLst>
                          <a:tab pos="457200" algn="l"/>
                        </a:tabLst>
                      </a:pPr>
                      <a:r>
                        <a:rPr lang="en-US" sz="1400" noProof="1"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Árvore de Decisão C4.5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600"/>
                        </a:spcBef>
                        <a:tabLst>
                          <a:tab pos="457200" algn="l"/>
                        </a:tabLs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Random Forest</a:t>
                      </a:r>
                      <a:endParaRPr lang="pt-BR" sz="1400">
                        <a:solidFill>
                          <a:schemeClr val="tx1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600"/>
                        </a:spcBef>
                        <a:tabLst>
                          <a:tab pos="457200" algn="l"/>
                        </a:tabLs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Naïve Bayes</a:t>
                      </a:r>
                      <a:endParaRPr lang="pt-BR" sz="1400" dirty="0">
                        <a:solidFill>
                          <a:schemeClr val="tx1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600"/>
                        </a:spcBef>
                        <a:tabLst>
                          <a:tab pos="457200" algn="l"/>
                        </a:tabLst>
                      </a:pPr>
                      <a:r>
                        <a:rPr lang="en-US" sz="1400" noProof="1"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KNN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785133694"/>
                  </a:ext>
                </a:extLst>
              </a:tr>
              <a:tr h="648000">
                <a:tc>
                  <a:txBody>
                    <a:bodyPr/>
                    <a:lstStyle/>
                    <a:p>
                      <a:pPr algn="l">
                        <a:spcBef>
                          <a:spcPts val="600"/>
                        </a:spcBef>
                        <a:tabLst>
                          <a:tab pos="457200" algn="l"/>
                        </a:tabLst>
                      </a:pPr>
                      <a:r>
                        <a:rPr lang="pt-BR" sz="140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J-48 10-Fold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600"/>
                        </a:spcBef>
                        <a:tabLst>
                          <a:tab pos="457200" algn="l"/>
                        </a:tabLst>
                      </a:pPr>
                      <a:r>
                        <a:rPr lang="en-US" sz="1400" noProof="1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Random Forest 10-Fold 100 Árvores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600"/>
                        </a:spcBef>
                        <a:tabLst>
                          <a:tab pos="457200" algn="l"/>
                        </a:tabLst>
                      </a:pPr>
                      <a:r>
                        <a:rPr lang="pt-BR" sz="140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Naive Bayes </a:t>
                      </a:r>
                      <a:r>
                        <a:rPr lang="en-US" sz="140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10-Fold</a:t>
                      </a:r>
                      <a:endParaRPr lang="pt-BR" sz="14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600"/>
                        </a:spcBef>
                        <a:tabLst>
                          <a:tab pos="457200" algn="l"/>
                        </a:tabLst>
                      </a:pPr>
                      <a:r>
                        <a:rPr lang="en-US" sz="140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Ibk 10-Fold k=1</a:t>
                      </a:r>
                      <a:endParaRPr lang="pt-BR" sz="14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77088383"/>
                  </a:ext>
                </a:extLst>
              </a:tr>
              <a:tr h="648000">
                <a:tc>
                  <a:txBody>
                    <a:bodyPr/>
                    <a:lstStyle/>
                    <a:p>
                      <a:pPr algn="l">
                        <a:spcBef>
                          <a:spcPts val="600"/>
                        </a:spcBef>
                        <a:tabLst>
                          <a:tab pos="457200" algn="l"/>
                        </a:tabLst>
                      </a:pPr>
                      <a:r>
                        <a:rPr lang="en-US" sz="1400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J-48 Leave One-Out</a:t>
                      </a:r>
                      <a:endParaRPr lang="pt-BR" sz="14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600"/>
                        </a:spcBef>
                        <a:tabLst>
                          <a:tab pos="457200" algn="l"/>
                        </a:tabLst>
                      </a:pPr>
                      <a:r>
                        <a:rPr lang="en-US" sz="1400" noProof="1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Random Forest 10-Fold 50 Árvores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600"/>
                        </a:spcBef>
                        <a:tabLst>
                          <a:tab pos="457200" algn="l"/>
                        </a:tabLst>
                      </a:pPr>
                      <a:r>
                        <a:rPr lang="en-US" sz="1400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Naive Bayes Leave One-Out</a:t>
                      </a:r>
                      <a:endParaRPr lang="pt-BR" sz="14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600"/>
                        </a:spcBef>
                        <a:tabLst>
                          <a:tab pos="457200" algn="l"/>
                        </a:tabLst>
                      </a:pPr>
                      <a:r>
                        <a:rPr lang="en-US" sz="140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Ibk Leave one-Out k=1</a:t>
                      </a:r>
                      <a:endParaRPr lang="pt-BR" sz="14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885993103"/>
                  </a:ext>
                </a:extLst>
              </a:tr>
              <a:tr h="648000">
                <a:tc>
                  <a:txBody>
                    <a:bodyPr/>
                    <a:lstStyle/>
                    <a:p>
                      <a:pPr algn="l">
                        <a:spcBef>
                          <a:spcPts val="600"/>
                        </a:spcBef>
                        <a:tabLst>
                          <a:tab pos="457200" algn="l"/>
                        </a:tabLst>
                      </a:pPr>
                      <a:r>
                        <a:rPr lang="en-US" sz="140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pt-BR" sz="14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600"/>
                        </a:spcBef>
                        <a:tabLst>
                          <a:tab pos="457200" algn="l"/>
                        </a:tabLst>
                      </a:pPr>
                      <a:r>
                        <a:rPr lang="en-US" sz="140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pt-BR" sz="14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600"/>
                        </a:spcBef>
                        <a:tabLst>
                          <a:tab pos="457200" algn="l"/>
                        </a:tabLst>
                      </a:pPr>
                      <a:r>
                        <a:rPr lang="en-US" sz="140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pt-BR" sz="14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600"/>
                        </a:spcBef>
                        <a:tabLst>
                          <a:tab pos="457200" algn="l"/>
                        </a:tabLst>
                      </a:pPr>
                      <a:r>
                        <a:rPr lang="en-US" sz="1400" noProof="1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Ibk 10-Fold </a:t>
                      </a:r>
                      <a:r>
                        <a:rPr lang="en-US" sz="1400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k=2</a:t>
                      </a:r>
                      <a:endParaRPr lang="pt-BR" sz="14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96558092"/>
                  </a:ext>
                </a:extLst>
              </a:tr>
              <a:tr h="648000">
                <a:tc>
                  <a:txBody>
                    <a:bodyPr/>
                    <a:lstStyle/>
                    <a:p>
                      <a:pPr algn="l">
                        <a:spcBef>
                          <a:spcPts val="600"/>
                        </a:spcBef>
                        <a:tabLst>
                          <a:tab pos="457200" algn="l"/>
                        </a:tabLst>
                      </a:pPr>
                      <a:r>
                        <a:rPr lang="en-US" sz="140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pt-BR" sz="14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600"/>
                        </a:spcBef>
                        <a:tabLst>
                          <a:tab pos="457200" algn="l"/>
                        </a:tabLst>
                      </a:pPr>
                      <a:r>
                        <a:rPr lang="en-US" sz="140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pt-BR" sz="14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600"/>
                        </a:spcBef>
                        <a:tabLst>
                          <a:tab pos="457200" algn="l"/>
                        </a:tabLst>
                      </a:pPr>
                      <a:r>
                        <a:rPr lang="en-US" sz="140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pt-BR" sz="14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600"/>
                        </a:spcBef>
                        <a:tabLst>
                          <a:tab pos="457200" algn="l"/>
                        </a:tabLst>
                      </a:pPr>
                      <a:r>
                        <a:rPr lang="en-US" sz="1400" noProof="1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Ibk Leave one-Out k=2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191530053"/>
                  </a:ext>
                </a:extLst>
              </a:tr>
              <a:tr h="648000">
                <a:tc>
                  <a:txBody>
                    <a:bodyPr/>
                    <a:lstStyle/>
                    <a:p>
                      <a:pPr algn="l">
                        <a:spcBef>
                          <a:spcPts val="600"/>
                        </a:spcBef>
                        <a:tabLst>
                          <a:tab pos="457200" algn="l"/>
                        </a:tabLst>
                      </a:pPr>
                      <a:r>
                        <a:rPr lang="en-US" sz="140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pt-BR" sz="14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600"/>
                        </a:spcBef>
                        <a:tabLst>
                          <a:tab pos="457200" algn="l"/>
                        </a:tabLst>
                      </a:pPr>
                      <a:r>
                        <a:rPr lang="en-US" sz="140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pt-BR" sz="14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600"/>
                        </a:spcBef>
                        <a:tabLst>
                          <a:tab pos="457200" algn="l"/>
                        </a:tabLst>
                      </a:pPr>
                      <a:r>
                        <a:rPr lang="en-US" sz="140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pt-BR" sz="14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600"/>
                        </a:spcBef>
                        <a:tabLst>
                          <a:tab pos="457200" algn="l"/>
                        </a:tabLst>
                      </a:pPr>
                      <a:r>
                        <a:rPr lang="en-US" sz="140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Ibk 10-Fold k=3</a:t>
                      </a:r>
                      <a:endParaRPr lang="pt-BR" sz="14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571812558"/>
                  </a:ext>
                </a:extLst>
              </a:tr>
              <a:tr h="648000">
                <a:tc>
                  <a:txBody>
                    <a:bodyPr/>
                    <a:lstStyle/>
                    <a:p>
                      <a:pPr algn="l">
                        <a:spcBef>
                          <a:spcPts val="600"/>
                        </a:spcBef>
                        <a:tabLst>
                          <a:tab pos="457200" algn="l"/>
                        </a:tabLst>
                      </a:pPr>
                      <a:r>
                        <a:rPr lang="en-US" sz="140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pt-BR" sz="14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600"/>
                        </a:spcBef>
                        <a:tabLst>
                          <a:tab pos="457200" algn="l"/>
                        </a:tabLst>
                      </a:pPr>
                      <a:r>
                        <a:rPr lang="en-US" sz="140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pt-BR" sz="14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600"/>
                        </a:spcBef>
                        <a:tabLst>
                          <a:tab pos="457200" algn="l"/>
                        </a:tabLst>
                      </a:pPr>
                      <a:r>
                        <a:rPr lang="en-US" sz="140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pt-BR" sz="14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600"/>
                        </a:spcBef>
                        <a:tabLst>
                          <a:tab pos="457200" algn="l"/>
                        </a:tabLst>
                      </a:pPr>
                      <a:r>
                        <a:rPr lang="en-US" sz="1400" noProof="1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Ibk Leave </a:t>
                      </a:r>
                      <a:r>
                        <a:rPr lang="en-US" sz="1400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one-Out k=3</a:t>
                      </a:r>
                      <a:endParaRPr lang="pt-BR" sz="14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0060666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258897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E3779A9-7443-463A-9BFA-81A48772D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339" y="381000"/>
            <a:ext cx="7765321" cy="858148"/>
          </a:xfrm>
        </p:spPr>
        <p:txBody>
          <a:bodyPr/>
          <a:lstStyle/>
          <a:p>
            <a:r>
              <a:rPr lang="pt-BR" dirty="0"/>
              <a:t>Árvore de decisão – j48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5938C0D-E177-45E6-A6ED-471F6D5522EA}"/>
              </a:ext>
            </a:extLst>
          </p:cNvPr>
          <p:cNvSpPr txBox="1"/>
          <p:nvPr/>
        </p:nvSpPr>
        <p:spPr>
          <a:xfrm>
            <a:off x="3047999" y="1355142"/>
            <a:ext cx="3048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10-Fold Cross Validation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F3C7AD-0562-497E-9B4A-417B51FCCB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334" t="27778" r="22499" b="12963"/>
          <a:stretch/>
        </p:blipFill>
        <p:spPr>
          <a:xfrm>
            <a:off x="920114" y="2209800"/>
            <a:ext cx="7303770" cy="4114800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  <p:transition>
    <p:dissolve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78346F"/>
      </a:dk2>
      <a:lt2>
        <a:srgbClr val="D9A8D2"/>
      </a:lt2>
      <a:accent1>
        <a:srgbClr val="CE57AB"/>
      </a:accent1>
      <a:accent2>
        <a:srgbClr val="8E8EFD"/>
      </a:accent2>
      <a:accent3>
        <a:srgbClr val="7CBCE0"/>
      </a:accent3>
      <a:accent4>
        <a:srgbClr val="70BF9F"/>
      </a:accent4>
      <a:accent5>
        <a:srgbClr val="A5B960"/>
      </a:accent5>
      <a:accent6>
        <a:srgbClr val="D47A57"/>
      </a:accent6>
      <a:hlink>
        <a:srgbClr val="D164DE"/>
      </a:hlink>
      <a:folHlink>
        <a:srgbClr val="BE87C4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D4FE1632-F131-47D3-A814-99E9CD025E2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Damask</Template>
  <TotalTime>7423</TotalTime>
  <Words>2919</Words>
  <Application>Microsoft Office PowerPoint</Application>
  <PresentationFormat>On-screen Show (4:3)</PresentationFormat>
  <Paragraphs>478</Paragraphs>
  <Slides>40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8" baseType="lpstr">
      <vt:lpstr>Arial</vt:lpstr>
      <vt:lpstr>Bookman Old Style</vt:lpstr>
      <vt:lpstr>Calibri</vt:lpstr>
      <vt:lpstr>Rockwell</vt:lpstr>
      <vt:lpstr>Times</vt:lpstr>
      <vt:lpstr>Verdana</vt:lpstr>
      <vt:lpstr>Wingdings</vt:lpstr>
      <vt:lpstr>Damask</vt:lpstr>
      <vt:lpstr>Trabalho prático mineração de dados</vt:lpstr>
      <vt:lpstr>Resumo</vt:lpstr>
      <vt:lpstr>Estatísticas</vt:lpstr>
      <vt:lpstr>Base de dados</vt:lpstr>
      <vt:lpstr>Distribuição dos argumentos</vt:lpstr>
      <vt:lpstr>PowerPoint Presentation</vt:lpstr>
      <vt:lpstr>PowerPoint Presentation</vt:lpstr>
      <vt:lpstr>classificação</vt:lpstr>
      <vt:lpstr>Árvore de decisão – j48</vt:lpstr>
      <vt:lpstr>Árvore de decisão – j48</vt:lpstr>
      <vt:lpstr>Random forest</vt:lpstr>
      <vt:lpstr>Random forest</vt:lpstr>
      <vt:lpstr>Naive bayes</vt:lpstr>
      <vt:lpstr>Naive bayes</vt:lpstr>
      <vt:lpstr>IBK - KNN</vt:lpstr>
      <vt:lpstr>IBK - KNN</vt:lpstr>
      <vt:lpstr>IBK - KNN</vt:lpstr>
      <vt:lpstr>IBK - KNN</vt:lpstr>
      <vt:lpstr>IBK - KNN</vt:lpstr>
      <vt:lpstr>IBK - KNN</vt:lpstr>
      <vt:lpstr>Avaliação de Classificadores</vt:lpstr>
      <vt:lpstr>Regras de associação</vt:lpstr>
      <vt:lpstr>Regras de associação</vt:lpstr>
      <vt:lpstr>Regras de associação</vt:lpstr>
      <vt:lpstr>Base de dados</vt:lpstr>
      <vt:lpstr>PowerPoint Presentation</vt:lpstr>
      <vt:lpstr>Clusterização</vt:lpstr>
      <vt:lpstr>Clusterização</vt:lpstr>
      <vt:lpstr>Clusterização K means</vt:lpstr>
      <vt:lpstr>Clusterização K means</vt:lpstr>
      <vt:lpstr>Clusterização K means</vt:lpstr>
      <vt:lpstr>Clusterização K means</vt:lpstr>
      <vt:lpstr>Clusterização K means</vt:lpstr>
      <vt:lpstr>Clusterização K means</vt:lpstr>
      <vt:lpstr>Clusterização DBSCAN</vt:lpstr>
      <vt:lpstr>Clusterização DBSCAN</vt:lpstr>
      <vt:lpstr>Avaliação da clusterização</vt:lpstr>
      <vt:lpstr>referências</vt:lpstr>
      <vt:lpstr>referências</vt:lpstr>
      <vt:lpstr>Obrigada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Márcia Laptop</dc:creator>
  <cp:lastModifiedBy>Márcia Lopes</cp:lastModifiedBy>
  <cp:revision>102</cp:revision>
  <dcterms:created xsi:type="dcterms:W3CDTF">2021-06-08T15:22:29Z</dcterms:created>
  <dcterms:modified xsi:type="dcterms:W3CDTF">2021-06-21T14:37:52Z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2013-03-08T00:00:00Z</vt:filetime>
  </property>
  <property fmtid="{D5CDD505-2E9C-101B-9397-08002B2CF9AE}" pid="3" name="Creator">
    <vt:lpwstr>pdftk 1.44 - www.pdftk.com</vt:lpwstr>
  </property>
  <property fmtid="{D5CDD505-2E9C-101B-9397-08002B2CF9AE}" pid="4" name="LastSaved">
    <vt:filetime>2021-06-08T00:00:00Z</vt:filetime>
  </property>
</Properties>
</file>